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8" r:id="rId4"/>
    <p:sldId id="270" r:id="rId5"/>
    <p:sldId id="260" r:id="rId6"/>
    <p:sldId id="279" r:id="rId7"/>
    <p:sldId id="271" r:id="rId8"/>
    <p:sldId id="272" r:id="rId9"/>
    <p:sldId id="264" r:id="rId10"/>
    <p:sldId id="278" r:id="rId11"/>
    <p:sldId id="265" r:id="rId12"/>
    <p:sldId id="274" r:id="rId13"/>
    <p:sldId id="273" r:id="rId14"/>
    <p:sldId id="276" r:id="rId15"/>
    <p:sldId id="275" r:id="rId16"/>
    <p:sldId id="277" r:id="rId17"/>
    <p:sldId id="261" r:id="rId18"/>
    <p:sldId id="263" r:id="rId19"/>
    <p:sldId id="267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6F6F"/>
    <a:srgbClr val="9EC4E6"/>
    <a:srgbClr val="DDEAF7"/>
    <a:srgbClr val="EFF5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85460" autoAdjust="0"/>
  </p:normalViewPr>
  <p:slideViewPr>
    <p:cSldViewPr snapToGrid="0">
      <p:cViewPr varScale="1">
        <p:scale>
          <a:sx n="55" d="100"/>
          <a:sy n="55" d="100"/>
        </p:scale>
        <p:origin x="1071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B35C0-151B-4605-A83C-75718F9F4C1A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AD255-9892-4029-8E51-DEEE90935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36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physical 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AD255-9892-4029-8E51-DEEE90935BB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8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Duty</a:t>
                </a:r>
                <a:r>
                  <a:rPr lang="en-US" baseline="0" dirty="0" smtClean="0"/>
                  <a:t> cycle under 1e-5</a:t>
                </a:r>
                <a:endParaRPr lang="en-US" dirty="0" smtClean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This isn’t considering the benefits of NA for collection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 smtClean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2ℏ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Duty</a:t>
                </a:r>
                <a:r>
                  <a:rPr lang="en-US" baseline="0" dirty="0" smtClean="0"/>
                  <a:t> cycle under 1e-5</a:t>
                </a:r>
                <a:endParaRPr lang="en-US" dirty="0" smtClean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This isn’t considering the benefits of NA for collection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 smtClean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 smtClean="0"/>
              </a:p>
              <a:p>
                <a:r>
                  <a:rPr lang="en-US" sz="1200" b="0" i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〖</a:t>
                </a:r>
                <a:r>
                  <a:rPr lang="en-US" sz="1200" i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</a:t>
                </a:r>
                <a:r>
                  <a:rPr lang="en-US" sz="1200" b="0" i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1/2ℏ𝑐</a:t>
                </a:r>
                <a:r>
                  <a:rPr lang="en-US" sz="1200" i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</a:t>
                </a:r>
                <a:r>
                  <a:rPr lang="en-US" sz="1200" b="0" i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〗^</a:t>
                </a:r>
                <a:r>
                  <a:rPr lang="en-US" sz="1200" b="0" i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AD255-9892-4029-8E51-DEEE90935BB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08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Can introduce a relationship between their phases  - </a:t>
            </a:r>
            <a:r>
              <a:rPr lang="en-US" dirty="0" err="1" smtClean="0"/>
              <a:t>modelocking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AD255-9892-4029-8E51-DEEE90935BB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64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AD255-9892-4029-8E51-DEEE90935BB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13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Around 20-50nm of spectral bandwidth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AD255-9892-4029-8E51-DEEE90935BB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2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7A1CB-1514-4FEA-A0E9-B3E9DC60D7C3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86B9-E7B4-412E-90C0-3D086C33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23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7A1CB-1514-4FEA-A0E9-B3E9DC60D7C3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86B9-E7B4-412E-90C0-3D086C33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39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7A1CB-1514-4FEA-A0E9-B3E9DC60D7C3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86B9-E7B4-412E-90C0-3D086C33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7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7A1CB-1514-4FEA-A0E9-B3E9DC60D7C3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86B9-E7B4-412E-90C0-3D086C33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14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7A1CB-1514-4FEA-A0E9-B3E9DC60D7C3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86B9-E7B4-412E-90C0-3D086C33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12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7A1CB-1514-4FEA-A0E9-B3E9DC60D7C3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86B9-E7B4-412E-90C0-3D086C33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2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7A1CB-1514-4FEA-A0E9-B3E9DC60D7C3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86B9-E7B4-412E-90C0-3D086C33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77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7A1CB-1514-4FEA-A0E9-B3E9DC60D7C3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86B9-E7B4-412E-90C0-3D086C33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6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7A1CB-1514-4FEA-A0E9-B3E9DC60D7C3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86B9-E7B4-412E-90C0-3D086C33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08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7A1CB-1514-4FEA-A0E9-B3E9DC60D7C3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86B9-E7B4-412E-90C0-3D086C33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78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7A1CB-1514-4FEA-A0E9-B3E9DC60D7C3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386B9-E7B4-412E-90C0-3D086C33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7A1CB-1514-4FEA-A0E9-B3E9DC60D7C3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386B9-E7B4-412E-90C0-3D086C339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9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Principles of </a:t>
            </a:r>
            <a:r>
              <a:rPr lang="en-US" dirty="0" smtClean="0"/>
              <a:t>two-photon</a:t>
            </a:r>
            <a:br>
              <a:rPr lang="en-US" dirty="0" smtClean="0"/>
            </a:br>
            <a:r>
              <a:rPr lang="en-US" dirty="0" smtClean="0"/>
              <a:t>microscopy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Joe Donovan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05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laser intro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1977" y="2786742"/>
            <a:ext cx="4720046" cy="13324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7384869" y="2325189"/>
            <a:ext cx="0" cy="2107474"/>
          </a:xfrm>
          <a:prstGeom prst="lin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850572" y="2325189"/>
            <a:ext cx="0" cy="2107474"/>
          </a:xfrm>
          <a:prstGeom prst="lin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02710" y="4284617"/>
            <a:ext cx="25385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Laser gain medium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86238" y="4506741"/>
            <a:ext cx="997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Mirror</a:t>
            </a:r>
            <a:endParaRPr lang="en-US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84345" y="4515449"/>
            <a:ext cx="997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Mirror</a:t>
            </a:r>
            <a:endParaRPr lang="en-US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824549" y="3327900"/>
            <a:ext cx="172205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2552692" y="1881051"/>
            <a:ext cx="4118025" cy="3143793"/>
            <a:chOff x="2552692" y="1881051"/>
            <a:chExt cx="4118025" cy="3143793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4367349" y="1881051"/>
              <a:ext cx="1658982" cy="1102861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5558180" y="3907651"/>
              <a:ext cx="1112537" cy="753932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2552692" y="3907651"/>
              <a:ext cx="151193" cy="1117193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2865120" y="3327900"/>
            <a:ext cx="1341120" cy="415835"/>
            <a:chOff x="3230880" y="3282178"/>
            <a:chExt cx="1341120" cy="415835"/>
          </a:xfrm>
        </p:grpSpPr>
        <p:cxnSp>
          <p:nvCxnSpPr>
            <p:cNvPr id="21" name="Straight Arrow Connector 20"/>
            <p:cNvCxnSpPr/>
            <p:nvPr/>
          </p:nvCxnSpPr>
          <p:spPr>
            <a:xfrm flipH="1">
              <a:off x="3230880" y="3484653"/>
              <a:ext cx="1341120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3230880" y="3698013"/>
              <a:ext cx="1341120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3230880" y="3282178"/>
              <a:ext cx="1341120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/>
          <p:cNvCxnSpPr/>
          <p:nvPr/>
        </p:nvCxnSpPr>
        <p:spPr>
          <a:xfrm flipH="1">
            <a:off x="4465334" y="3642634"/>
            <a:ext cx="134112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4465334" y="3440159"/>
            <a:ext cx="134112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72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Laser cavity modes</a:t>
            </a:r>
            <a:endParaRPr lang="en-US" dirty="0"/>
          </a:p>
        </p:txBody>
      </p:sp>
      <p:pic>
        <p:nvPicPr>
          <p:cNvPr id="2050" name="Picture 2" descr="File:Modelock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137" y="1624995"/>
            <a:ext cx="333375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64593" y="6027131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Wikipedia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09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Laser </a:t>
            </a:r>
            <a:r>
              <a:rPr lang="en-US" dirty="0" err="1" smtClean="0"/>
              <a:t>modelocking</a:t>
            </a:r>
            <a:endParaRPr lang="en-US" dirty="0"/>
          </a:p>
        </p:txBody>
      </p:sp>
      <p:pic>
        <p:nvPicPr>
          <p:cNvPr id="4" name="ezgif-2-36a13682231c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580709" y="1995726"/>
            <a:ext cx="4049066" cy="3032375"/>
          </a:xfrm>
        </p:spPr>
      </p:pic>
      <p:sp>
        <p:nvSpPr>
          <p:cNvPr id="6" name="Content Placeholder 5"/>
          <p:cNvSpPr txBox="1">
            <a:spLocks/>
          </p:cNvSpPr>
          <p:nvPr/>
        </p:nvSpPr>
        <p:spPr>
          <a:xfrm>
            <a:off x="534866" y="2036641"/>
            <a:ext cx="420907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534866" y="1825625"/>
            <a:ext cx="420907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Encourage fixed phase relationship between modes </a:t>
            </a:r>
          </a:p>
          <a:p>
            <a:r>
              <a:rPr lang="en-US" dirty="0" smtClean="0"/>
              <a:t>Single pulse traversing laser cavity</a:t>
            </a:r>
          </a:p>
          <a:p>
            <a:r>
              <a:rPr lang="en-US" dirty="0" smtClean="0"/>
              <a:t>Achieved using </a:t>
            </a:r>
            <a:r>
              <a:rPr lang="en-US" dirty="0" err="1"/>
              <a:t>saturable</a:t>
            </a:r>
            <a:r>
              <a:rPr lang="en-US" dirty="0"/>
              <a:t> </a:t>
            </a:r>
            <a:r>
              <a:rPr lang="en-US" dirty="0" smtClean="0"/>
              <a:t>absorber, non-linear optical effects,</a:t>
            </a:r>
            <a:r>
              <a:rPr lang="en-US" dirty="0"/>
              <a:t> </a:t>
            </a:r>
            <a:r>
              <a:rPr lang="en-US" dirty="0" smtClean="0"/>
              <a:t>or active modulation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726182" y="484343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Wikipedia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50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0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3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Connector 30"/>
          <p:cNvCxnSpPr/>
          <p:nvPr/>
        </p:nvCxnSpPr>
        <p:spPr>
          <a:xfrm>
            <a:off x="4606835" y="1470882"/>
            <a:ext cx="0" cy="4603303"/>
          </a:xfrm>
          <a:prstGeom prst="line">
            <a:avLst/>
          </a:prstGeom>
          <a:ln w="57150">
            <a:solidFill>
              <a:schemeClr val="bg1">
                <a:lumMod val="85000"/>
                <a:alpha val="72941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Ultrashort pulses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999855" y="1690689"/>
            <a:ext cx="7123611" cy="1471763"/>
          </a:xfrm>
          <a:custGeom>
            <a:avLst/>
            <a:gdLst>
              <a:gd name="connsiteX0" fmla="*/ 0 w 7073024"/>
              <a:gd name="connsiteY0" fmla="*/ 1550456 h 1550456"/>
              <a:gd name="connsiteX1" fmla="*/ 3553098 w 7073024"/>
              <a:gd name="connsiteY1" fmla="*/ 330 h 1550456"/>
              <a:gd name="connsiteX2" fmla="*/ 7071360 w 7073024"/>
              <a:gd name="connsiteY2" fmla="*/ 1411119 h 1550456"/>
              <a:gd name="connsiteX0" fmla="*/ 0 w 7072748"/>
              <a:gd name="connsiteY0" fmla="*/ 1550196 h 1550196"/>
              <a:gd name="connsiteX1" fmla="*/ 2960915 w 7072748"/>
              <a:gd name="connsiteY1" fmla="*/ 1349899 h 1550196"/>
              <a:gd name="connsiteX2" fmla="*/ 3553098 w 7072748"/>
              <a:gd name="connsiteY2" fmla="*/ 70 h 1550196"/>
              <a:gd name="connsiteX3" fmla="*/ 7071360 w 7072748"/>
              <a:gd name="connsiteY3" fmla="*/ 1410859 h 1550196"/>
              <a:gd name="connsiteX0" fmla="*/ 0 w 7071360"/>
              <a:gd name="connsiteY0" fmla="*/ 1550139 h 1550139"/>
              <a:gd name="connsiteX1" fmla="*/ 2960915 w 7071360"/>
              <a:gd name="connsiteY1" fmla="*/ 1349842 h 1550139"/>
              <a:gd name="connsiteX2" fmla="*/ 3553098 w 7071360"/>
              <a:gd name="connsiteY2" fmla="*/ 13 h 1550139"/>
              <a:gd name="connsiteX3" fmla="*/ 4145280 w 7071360"/>
              <a:gd name="connsiteY3" fmla="*/ 1323716 h 1550139"/>
              <a:gd name="connsiteX4" fmla="*/ 7071360 w 7071360"/>
              <a:gd name="connsiteY4" fmla="*/ 1410802 h 1550139"/>
              <a:gd name="connsiteX0" fmla="*/ 0 w 7088777"/>
              <a:gd name="connsiteY0" fmla="*/ 1463054 h 1463054"/>
              <a:gd name="connsiteX1" fmla="*/ 2978332 w 7088777"/>
              <a:gd name="connsiteY1" fmla="*/ 1349842 h 1463054"/>
              <a:gd name="connsiteX2" fmla="*/ 3570515 w 7088777"/>
              <a:gd name="connsiteY2" fmla="*/ 13 h 1463054"/>
              <a:gd name="connsiteX3" fmla="*/ 4162697 w 7088777"/>
              <a:gd name="connsiteY3" fmla="*/ 1323716 h 1463054"/>
              <a:gd name="connsiteX4" fmla="*/ 7088777 w 7088777"/>
              <a:gd name="connsiteY4" fmla="*/ 1410802 h 1463054"/>
              <a:gd name="connsiteX0" fmla="*/ 0 w 7088777"/>
              <a:gd name="connsiteY0" fmla="*/ 1463054 h 1486893"/>
              <a:gd name="connsiteX1" fmla="*/ 2978332 w 7088777"/>
              <a:gd name="connsiteY1" fmla="*/ 1349842 h 1486893"/>
              <a:gd name="connsiteX2" fmla="*/ 3570515 w 7088777"/>
              <a:gd name="connsiteY2" fmla="*/ 13 h 1486893"/>
              <a:gd name="connsiteX3" fmla="*/ 4162697 w 7088777"/>
              <a:gd name="connsiteY3" fmla="*/ 1323716 h 1486893"/>
              <a:gd name="connsiteX4" fmla="*/ 7088777 w 7088777"/>
              <a:gd name="connsiteY4" fmla="*/ 1410802 h 1486893"/>
              <a:gd name="connsiteX0" fmla="*/ 0 w 7088777"/>
              <a:gd name="connsiteY0" fmla="*/ 1463054 h 1486893"/>
              <a:gd name="connsiteX1" fmla="*/ 2978332 w 7088777"/>
              <a:gd name="connsiteY1" fmla="*/ 1349842 h 1486893"/>
              <a:gd name="connsiteX2" fmla="*/ 3570515 w 7088777"/>
              <a:gd name="connsiteY2" fmla="*/ 13 h 1486893"/>
              <a:gd name="connsiteX3" fmla="*/ 4162697 w 7088777"/>
              <a:gd name="connsiteY3" fmla="*/ 1323716 h 1486893"/>
              <a:gd name="connsiteX4" fmla="*/ 7088777 w 7088777"/>
              <a:gd name="connsiteY4" fmla="*/ 1410802 h 1486893"/>
              <a:gd name="connsiteX0" fmla="*/ 0 w 7088777"/>
              <a:gd name="connsiteY0" fmla="*/ 1463054 h 1486893"/>
              <a:gd name="connsiteX1" fmla="*/ 2978332 w 7088777"/>
              <a:gd name="connsiteY1" fmla="*/ 1349842 h 1486893"/>
              <a:gd name="connsiteX2" fmla="*/ 3570515 w 7088777"/>
              <a:gd name="connsiteY2" fmla="*/ 13 h 1486893"/>
              <a:gd name="connsiteX3" fmla="*/ 4162697 w 7088777"/>
              <a:gd name="connsiteY3" fmla="*/ 1323716 h 1486893"/>
              <a:gd name="connsiteX4" fmla="*/ 7088777 w 7088777"/>
              <a:gd name="connsiteY4" fmla="*/ 1410802 h 1486893"/>
              <a:gd name="connsiteX0" fmla="*/ 0 w 7088777"/>
              <a:gd name="connsiteY0" fmla="*/ 1463054 h 1483216"/>
              <a:gd name="connsiteX1" fmla="*/ 2978332 w 7088777"/>
              <a:gd name="connsiteY1" fmla="*/ 1349842 h 1483216"/>
              <a:gd name="connsiteX2" fmla="*/ 3570515 w 7088777"/>
              <a:gd name="connsiteY2" fmla="*/ 13 h 1483216"/>
              <a:gd name="connsiteX3" fmla="*/ 4162697 w 7088777"/>
              <a:gd name="connsiteY3" fmla="*/ 1323716 h 1483216"/>
              <a:gd name="connsiteX4" fmla="*/ 7088777 w 7088777"/>
              <a:gd name="connsiteY4" fmla="*/ 1410802 h 1483216"/>
              <a:gd name="connsiteX0" fmla="*/ 0 w 7132320"/>
              <a:gd name="connsiteY0" fmla="*/ 1428220 h 1470955"/>
              <a:gd name="connsiteX1" fmla="*/ 3021875 w 7132320"/>
              <a:gd name="connsiteY1" fmla="*/ 1349842 h 1470955"/>
              <a:gd name="connsiteX2" fmla="*/ 3614058 w 7132320"/>
              <a:gd name="connsiteY2" fmla="*/ 13 h 1470955"/>
              <a:gd name="connsiteX3" fmla="*/ 4206240 w 7132320"/>
              <a:gd name="connsiteY3" fmla="*/ 1323716 h 1470955"/>
              <a:gd name="connsiteX4" fmla="*/ 7132320 w 7132320"/>
              <a:gd name="connsiteY4" fmla="*/ 1410802 h 1470955"/>
              <a:gd name="connsiteX0" fmla="*/ 0 w 7132320"/>
              <a:gd name="connsiteY0" fmla="*/ 1428220 h 1503247"/>
              <a:gd name="connsiteX1" fmla="*/ 3021875 w 7132320"/>
              <a:gd name="connsiteY1" fmla="*/ 1349842 h 1503247"/>
              <a:gd name="connsiteX2" fmla="*/ 3614058 w 7132320"/>
              <a:gd name="connsiteY2" fmla="*/ 13 h 1503247"/>
              <a:gd name="connsiteX3" fmla="*/ 4206240 w 7132320"/>
              <a:gd name="connsiteY3" fmla="*/ 1323716 h 1503247"/>
              <a:gd name="connsiteX4" fmla="*/ 7132320 w 7132320"/>
              <a:gd name="connsiteY4" fmla="*/ 1410802 h 1503247"/>
              <a:gd name="connsiteX0" fmla="*/ 0 w 7123611"/>
              <a:gd name="connsiteY0" fmla="*/ 1471763 h 1525289"/>
              <a:gd name="connsiteX1" fmla="*/ 3013166 w 7123611"/>
              <a:gd name="connsiteY1" fmla="*/ 1349842 h 1525289"/>
              <a:gd name="connsiteX2" fmla="*/ 3605349 w 7123611"/>
              <a:gd name="connsiteY2" fmla="*/ 13 h 1525289"/>
              <a:gd name="connsiteX3" fmla="*/ 4197531 w 7123611"/>
              <a:gd name="connsiteY3" fmla="*/ 1323716 h 1525289"/>
              <a:gd name="connsiteX4" fmla="*/ 7123611 w 7123611"/>
              <a:gd name="connsiteY4" fmla="*/ 1410802 h 1525289"/>
              <a:gd name="connsiteX0" fmla="*/ 0 w 7123611"/>
              <a:gd name="connsiteY0" fmla="*/ 1471763 h 1471763"/>
              <a:gd name="connsiteX1" fmla="*/ 3013166 w 7123611"/>
              <a:gd name="connsiteY1" fmla="*/ 1349842 h 1471763"/>
              <a:gd name="connsiteX2" fmla="*/ 3605349 w 7123611"/>
              <a:gd name="connsiteY2" fmla="*/ 13 h 1471763"/>
              <a:gd name="connsiteX3" fmla="*/ 4197531 w 7123611"/>
              <a:gd name="connsiteY3" fmla="*/ 1323716 h 1471763"/>
              <a:gd name="connsiteX4" fmla="*/ 7123611 w 7123611"/>
              <a:gd name="connsiteY4" fmla="*/ 1410802 h 1471763"/>
              <a:gd name="connsiteX0" fmla="*/ 0 w 7123611"/>
              <a:gd name="connsiteY0" fmla="*/ 1471763 h 1471763"/>
              <a:gd name="connsiteX1" fmla="*/ 3013166 w 7123611"/>
              <a:gd name="connsiteY1" fmla="*/ 1349842 h 1471763"/>
              <a:gd name="connsiteX2" fmla="*/ 3605349 w 7123611"/>
              <a:gd name="connsiteY2" fmla="*/ 13 h 1471763"/>
              <a:gd name="connsiteX3" fmla="*/ 4197531 w 7123611"/>
              <a:gd name="connsiteY3" fmla="*/ 1323716 h 1471763"/>
              <a:gd name="connsiteX4" fmla="*/ 7123611 w 7123611"/>
              <a:gd name="connsiteY4" fmla="*/ 1410802 h 1471763"/>
              <a:gd name="connsiteX0" fmla="*/ 0 w 7123611"/>
              <a:gd name="connsiteY0" fmla="*/ 1471763 h 1471763"/>
              <a:gd name="connsiteX1" fmla="*/ 3013166 w 7123611"/>
              <a:gd name="connsiteY1" fmla="*/ 1349842 h 1471763"/>
              <a:gd name="connsiteX2" fmla="*/ 3605349 w 7123611"/>
              <a:gd name="connsiteY2" fmla="*/ 13 h 1471763"/>
              <a:gd name="connsiteX3" fmla="*/ 4197531 w 7123611"/>
              <a:gd name="connsiteY3" fmla="*/ 1323716 h 1471763"/>
              <a:gd name="connsiteX4" fmla="*/ 7123611 w 7123611"/>
              <a:gd name="connsiteY4" fmla="*/ 1410802 h 14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23611" h="1471763">
                <a:moveTo>
                  <a:pt x="0" y="1471763"/>
                </a:moveTo>
                <a:lnTo>
                  <a:pt x="3013166" y="1349842"/>
                </a:lnTo>
                <a:cubicBezTo>
                  <a:pt x="3605349" y="1091488"/>
                  <a:pt x="3407955" y="4367"/>
                  <a:pt x="3605349" y="13"/>
                </a:cubicBezTo>
                <a:cubicBezTo>
                  <a:pt x="3802743" y="-4341"/>
                  <a:pt x="3611154" y="1088584"/>
                  <a:pt x="4197531" y="1323716"/>
                </a:cubicBezTo>
                <a:cubicBezTo>
                  <a:pt x="4870993" y="1419511"/>
                  <a:pt x="4454434" y="1360001"/>
                  <a:pt x="7123611" y="1410802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70" y="4787058"/>
            <a:ext cx="7315834" cy="91447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2" y="4059349"/>
            <a:ext cx="7315834" cy="91447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53" y="3221129"/>
            <a:ext cx="7315834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88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Refractive index varies with wavelength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914" y="2095590"/>
            <a:ext cx="6085080" cy="4056720"/>
          </a:xfrm>
        </p:spPr>
      </p:pic>
    </p:spTree>
    <p:extLst>
      <p:ext uri="{BB962C8B-B14F-4D97-AF65-F5344CB8AC3E}">
        <p14:creationId xmlns:p14="http://schemas.microsoft.com/office/powerpoint/2010/main" val="364704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Ultrashort pulse dispersion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155572"/>
            <a:ext cx="7886700" cy="512560"/>
          </a:xfrm>
        </p:spPr>
        <p:txBody>
          <a:bodyPr/>
          <a:lstStyle/>
          <a:p>
            <a:r>
              <a:rPr lang="en-US" dirty="0" smtClean="0"/>
              <a:t>group velocity dispersion (GVD)</a:t>
            </a:r>
            <a:endParaRPr lang="en-US" dirty="0"/>
          </a:p>
          <a:p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1086941" y="1899696"/>
            <a:ext cx="7123611" cy="1471763"/>
          </a:xfrm>
          <a:custGeom>
            <a:avLst/>
            <a:gdLst>
              <a:gd name="connsiteX0" fmla="*/ 0 w 7073024"/>
              <a:gd name="connsiteY0" fmla="*/ 1550456 h 1550456"/>
              <a:gd name="connsiteX1" fmla="*/ 3553098 w 7073024"/>
              <a:gd name="connsiteY1" fmla="*/ 330 h 1550456"/>
              <a:gd name="connsiteX2" fmla="*/ 7071360 w 7073024"/>
              <a:gd name="connsiteY2" fmla="*/ 1411119 h 1550456"/>
              <a:gd name="connsiteX0" fmla="*/ 0 w 7072748"/>
              <a:gd name="connsiteY0" fmla="*/ 1550196 h 1550196"/>
              <a:gd name="connsiteX1" fmla="*/ 2960915 w 7072748"/>
              <a:gd name="connsiteY1" fmla="*/ 1349899 h 1550196"/>
              <a:gd name="connsiteX2" fmla="*/ 3553098 w 7072748"/>
              <a:gd name="connsiteY2" fmla="*/ 70 h 1550196"/>
              <a:gd name="connsiteX3" fmla="*/ 7071360 w 7072748"/>
              <a:gd name="connsiteY3" fmla="*/ 1410859 h 1550196"/>
              <a:gd name="connsiteX0" fmla="*/ 0 w 7071360"/>
              <a:gd name="connsiteY0" fmla="*/ 1550139 h 1550139"/>
              <a:gd name="connsiteX1" fmla="*/ 2960915 w 7071360"/>
              <a:gd name="connsiteY1" fmla="*/ 1349842 h 1550139"/>
              <a:gd name="connsiteX2" fmla="*/ 3553098 w 7071360"/>
              <a:gd name="connsiteY2" fmla="*/ 13 h 1550139"/>
              <a:gd name="connsiteX3" fmla="*/ 4145280 w 7071360"/>
              <a:gd name="connsiteY3" fmla="*/ 1323716 h 1550139"/>
              <a:gd name="connsiteX4" fmla="*/ 7071360 w 7071360"/>
              <a:gd name="connsiteY4" fmla="*/ 1410802 h 1550139"/>
              <a:gd name="connsiteX0" fmla="*/ 0 w 7088777"/>
              <a:gd name="connsiteY0" fmla="*/ 1463054 h 1463054"/>
              <a:gd name="connsiteX1" fmla="*/ 2978332 w 7088777"/>
              <a:gd name="connsiteY1" fmla="*/ 1349842 h 1463054"/>
              <a:gd name="connsiteX2" fmla="*/ 3570515 w 7088777"/>
              <a:gd name="connsiteY2" fmla="*/ 13 h 1463054"/>
              <a:gd name="connsiteX3" fmla="*/ 4162697 w 7088777"/>
              <a:gd name="connsiteY3" fmla="*/ 1323716 h 1463054"/>
              <a:gd name="connsiteX4" fmla="*/ 7088777 w 7088777"/>
              <a:gd name="connsiteY4" fmla="*/ 1410802 h 1463054"/>
              <a:gd name="connsiteX0" fmla="*/ 0 w 7088777"/>
              <a:gd name="connsiteY0" fmla="*/ 1463054 h 1486893"/>
              <a:gd name="connsiteX1" fmla="*/ 2978332 w 7088777"/>
              <a:gd name="connsiteY1" fmla="*/ 1349842 h 1486893"/>
              <a:gd name="connsiteX2" fmla="*/ 3570515 w 7088777"/>
              <a:gd name="connsiteY2" fmla="*/ 13 h 1486893"/>
              <a:gd name="connsiteX3" fmla="*/ 4162697 w 7088777"/>
              <a:gd name="connsiteY3" fmla="*/ 1323716 h 1486893"/>
              <a:gd name="connsiteX4" fmla="*/ 7088777 w 7088777"/>
              <a:gd name="connsiteY4" fmla="*/ 1410802 h 1486893"/>
              <a:gd name="connsiteX0" fmla="*/ 0 w 7088777"/>
              <a:gd name="connsiteY0" fmla="*/ 1463054 h 1486893"/>
              <a:gd name="connsiteX1" fmla="*/ 2978332 w 7088777"/>
              <a:gd name="connsiteY1" fmla="*/ 1349842 h 1486893"/>
              <a:gd name="connsiteX2" fmla="*/ 3570515 w 7088777"/>
              <a:gd name="connsiteY2" fmla="*/ 13 h 1486893"/>
              <a:gd name="connsiteX3" fmla="*/ 4162697 w 7088777"/>
              <a:gd name="connsiteY3" fmla="*/ 1323716 h 1486893"/>
              <a:gd name="connsiteX4" fmla="*/ 7088777 w 7088777"/>
              <a:gd name="connsiteY4" fmla="*/ 1410802 h 1486893"/>
              <a:gd name="connsiteX0" fmla="*/ 0 w 7088777"/>
              <a:gd name="connsiteY0" fmla="*/ 1463054 h 1486893"/>
              <a:gd name="connsiteX1" fmla="*/ 2978332 w 7088777"/>
              <a:gd name="connsiteY1" fmla="*/ 1349842 h 1486893"/>
              <a:gd name="connsiteX2" fmla="*/ 3570515 w 7088777"/>
              <a:gd name="connsiteY2" fmla="*/ 13 h 1486893"/>
              <a:gd name="connsiteX3" fmla="*/ 4162697 w 7088777"/>
              <a:gd name="connsiteY3" fmla="*/ 1323716 h 1486893"/>
              <a:gd name="connsiteX4" fmla="*/ 7088777 w 7088777"/>
              <a:gd name="connsiteY4" fmla="*/ 1410802 h 1486893"/>
              <a:gd name="connsiteX0" fmla="*/ 0 w 7088777"/>
              <a:gd name="connsiteY0" fmla="*/ 1463054 h 1483216"/>
              <a:gd name="connsiteX1" fmla="*/ 2978332 w 7088777"/>
              <a:gd name="connsiteY1" fmla="*/ 1349842 h 1483216"/>
              <a:gd name="connsiteX2" fmla="*/ 3570515 w 7088777"/>
              <a:gd name="connsiteY2" fmla="*/ 13 h 1483216"/>
              <a:gd name="connsiteX3" fmla="*/ 4162697 w 7088777"/>
              <a:gd name="connsiteY3" fmla="*/ 1323716 h 1483216"/>
              <a:gd name="connsiteX4" fmla="*/ 7088777 w 7088777"/>
              <a:gd name="connsiteY4" fmla="*/ 1410802 h 1483216"/>
              <a:gd name="connsiteX0" fmla="*/ 0 w 7132320"/>
              <a:gd name="connsiteY0" fmla="*/ 1428220 h 1470955"/>
              <a:gd name="connsiteX1" fmla="*/ 3021875 w 7132320"/>
              <a:gd name="connsiteY1" fmla="*/ 1349842 h 1470955"/>
              <a:gd name="connsiteX2" fmla="*/ 3614058 w 7132320"/>
              <a:gd name="connsiteY2" fmla="*/ 13 h 1470955"/>
              <a:gd name="connsiteX3" fmla="*/ 4206240 w 7132320"/>
              <a:gd name="connsiteY3" fmla="*/ 1323716 h 1470955"/>
              <a:gd name="connsiteX4" fmla="*/ 7132320 w 7132320"/>
              <a:gd name="connsiteY4" fmla="*/ 1410802 h 1470955"/>
              <a:gd name="connsiteX0" fmla="*/ 0 w 7132320"/>
              <a:gd name="connsiteY0" fmla="*/ 1428220 h 1503247"/>
              <a:gd name="connsiteX1" fmla="*/ 3021875 w 7132320"/>
              <a:gd name="connsiteY1" fmla="*/ 1349842 h 1503247"/>
              <a:gd name="connsiteX2" fmla="*/ 3614058 w 7132320"/>
              <a:gd name="connsiteY2" fmla="*/ 13 h 1503247"/>
              <a:gd name="connsiteX3" fmla="*/ 4206240 w 7132320"/>
              <a:gd name="connsiteY3" fmla="*/ 1323716 h 1503247"/>
              <a:gd name="connsiteX4" fmla="*/ 7132320 w 7132320"/>
              <a:gd name="connsiteY4" fmla="*/ 1410802 h 1503247"/>
              <a:gd name="connsiteX0" fmla="*/ 0 w 7123611"/>
              <a:gd name="connsiteY0" fmla="*/ 1471763 h 1525289"/>
              <a:gd name="connsiteX1" fmla="*/ 3013166 w 7123611"/>
              <a:gd name="connsiteY1" fmla="*/ 1349842 h 1525289"/>
              <a:gd name="connsiteX2" fmla="*/ 3605349 w 7123611"/>
              <a:gd name="connsiteY2" fmla="*/ 13 h 1525289"/>
              <a:gd name="connsiteX3" fmla="*/ 4197531 w 7123611"/>
              <a:gd name="connsiteY3" fmla="*/ 1323716 h 1525289"/>
              <a:gd name="connsiteX4" fmla="*/ 7123611 w 7123611"/>
              <a:gd name="connsiteY4" fmla="*/ 1410802 h 1525289"/>
              <a:gd name="connsiteX0" fmla="*/ 0 w 7123611"/>
              <a:gd name="connsiteY0" fmla="*/ 1471763 h 1471763"/>
              <a:gd name="connsiteX1" fmla="*/ 3013166 w 7123611"/>
              <a:gd name="connsiteY1" fmla="*/ 1349842 h 1471763"/>
              <a:gd name="connsiteX2" fmla="*/ 3605349 w 7123611"/>
              <a:gd name="connsiteY2" fmla="*/ 13 h 1471763"/>
              <a:gd name="connsiteX3" fmla="*/ 4197531 w 7123611"/>
              <a:gd name="connsiteY3" fmla="*/ 1323716 h 1471763"/>
              <a:gd name="connsiteX4" fmla="*/ 7123611 w 7123611"/>
              <a:gd name="connsiteY4" fmla="*/ 1410802 h 1471763"/>
              <a:gd name="connsiteX0" fmla="*/ 0 w 7123611"/>
              <a:gd name="connsiteY0" fmla="*/ 1471763 h 1471763"/>
              <a:gd name="connsiteX1" fmla="*/ 3013166 w 7123611"/>
              <a:gd name="connsiteY1" fmla="*/ 1349842 h 1471763"/>
              <a:gd name="connsiteX2" fmla="*/ 3605349 w 7123611"/>
              <a:gd name="connsiteY2" fmla="*/ 13 h 1471763"/>
              <a:gd name="connsiteX3" fmla="*/ 4197531 w 7123611"/>
              <a:gd name="connsiteY3" fmla="*/ 1323716 h 1471763"/>
              <a:gd name="connsiteX4" fmla="*/ 7123611 w 7123611"/>
              <a:gd name="connsiteY4" fmla="*/ 1410802 h 1471763"/>
              <a:gd name="connsiteX0" fmla="*/ 0 w 7123611"/>
              <a:gd name="connsiteY0" fmla="*/ 1471763 h 1471763"/>
              <a:gd name="connsiteX1" fmla="*/ 3013166 w 7123611"/>
              <a:gd name="connsiteY1" fmla="*/ 1349842 h 1471763"/>
              <a:gd name="connsiteX2" fmla="*/ 3605349 w 7123611"/>
              <a:gd name="connsiteY2" fmla="*/ 13 h 1471763"/>
              <a:gd name="connsiteX3" fmla="*/ 4197531 w 7123611"/>
              <a:gd name="connsiteY3" fmla="*/ 1323716 h 1471763"/>
              <a:gd name="connsiteX4" fmla="*/ 7123611 w 7123611"/>
              <a:gd name="connsiteY4" fmla="*/ 1410802 h 14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23611" h="1471763">
                <a:moveTo>
                  <a:pt x="0" y="1471763"/>
                </a:moveTo>
                <a:lnTo>
                  <a:pt x="3013166" y="1349842"/>
                </a:lnTo>
                <a:cubicBezTo>
                  <a:pt x="3605349" y="1091488"/>
                  <a:pt x="3407955" y="4367"/>
                  <a:pt x="3605349" y="13"/>
                </a:cubicBezTo>
                <a:cubicBezTo>
                  <a:pt x="3802743" y="-4341"/>
                  <a:pt x="3611154" y="1088584"/>
                  <a:pt x="4197531" y="1323716"/>
                </a:cubicBezTo>
                <a:cubicBezTo>
                  <a:pt x="4870993" y="1419511"/>
                  <a:pt x="4454434" y="1360001"/>
                  <a:pt x="7123611" y="1410802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099508" y="1874355"/>
            <a:ext cx="7123611" cy="1471786"/>
          </a:xfrm>
          <a:custGeom>
            <a:avLst/>
            <a:gdLst>
              <a:gd name="connsiteX0" fmla="*/ 0 w 7073024"/>
              <a:gd name="connsiteY0" fmla="*/ 1550456 h 1550456"/>
              <a:gd name="connsiteX1" fmla="*/ 3553098 w 7073024"/>
              <a:gd name="connsiteY1" fmla="*/ 330 h 1550456"/>
              <a:gd name="connsiteX2" fmla="*/ 7071360 w 7073024"/>
              <a:gd name="connsiteY2" fmla="*/ 1411119 h 1550456"/>
              <a:gd name="connsiteX0" fmla="*/ 0 w 7072748"/>
              <a:gd name="connsiteY0" fmla="*/ 1550196 h 1550196"/>
              <a:gd name="connsiteX1" fmla="*/ 2960915 w 7072748"/>
              <a:gd name="connsiteY1" fmla="*/ 1349899 h 1550196"/>
              <a:gd name="connsiteX2" fmla="*/ 3553098 w 7072748"/>
              <a:gd name="connsiteY2" fmla="*/ 70 h 1550196"/>
              <a:gd name="connsiteX3" fmla="*/ 7071360 w 7072748"/>
              <a:gd name="connsiteY3" fmla="*/ 1410859 h 1550196"/>
              <a:gd name="connsiteX0" fmla="*/ 0 w 7071360"/>
              <a:gd name="connsiteY0" fmla="*/ 1550139 h 1550139"/>
              <a:gd name="connsiteX1" fmla="*/ 2960915 w 7071360"/>
              <a:gd name="connsiteY1" fmla="*/ 1349842 h 1550139"/>
              <a:gd name="connsiteX2" fmla="*/ 3553098 w 7071360"/>
              <a:gd name="connsiteY2" fmla="*/ 13 h 1550139"/>
              <a:gd name="connsiteX3" fmla="*/ 4145280 w 7071360"/>
              <a:gd name="connsiteY3" fmla="*/ 1323716 h 1550139"/>
              <a:gd name="connsiteX4" fmla="*/ 7071360 w 7071360"/>
              <a:gd name="connsiteY4" fmla="*/ 1410802 h 1550139"/>
              <a:gd name="connsiteX0" fmla="*/ 0 w 7088777"/>
              <a:gd name="connsiteY0" fmla="*/ 1463054 h 1463054"/>
              <a:gd name="connsiteX1" fmla="*/ 2978332 w 7088777"/>
              <a:gd name="connsiteY1" fmla="*/ 1349842 h 1463054"/>
              <a:gd name="connsiteX2" fmla="*/ 3570515 w 7088777"/>
              <a:gd name="connsiteY2" fmla="*/ 13 h 1463054"/>
              <a:gd name="connsiteX3" fmla="*/ 4162697 w 7088777"/>
              <a:gd name="connsiteY3" fmla="*/ 1323716 h 1463054"/>
              <a:gd name="connsiteX4" fmla="*/ 7088777 w 7088777"/>
              <a:gd name="connsiteY4" fmla="*/ 1410802 h 1463054"/>
              <a:gd name="connsiteX0" fmla="*/ 0 w 7088777"/>
              <a:gd name="connsiteY0" fmla="*/ 1463054 h 1486893"/>
              <a:gd name="connsiteX1" fmla="*/ 2978332 w 7088777"/>
              <a:gd name="connsiteY1" fmla="*/ 1349842 h 1486893"/>
              <a:gd name="connsiteX2" fmla="*/ 3570515 w 7088777"/>
              <a:gd name="connsiteY2" fmla="*/ 13 h 1486893"/>
              <a:gd name="connsiteX3" fmla="*/ 4162697 w 7088777"/>
              <a:gd name="connsiteY3" fmla="*/ 1323716 h 1486893"/>
              <a:gd name="connsiteX4" fmla="*/ 7088777 w 7088777"/>
              <a:gd name="connsiteY4" fmla="*/ 1410802 h 1486893"/>
              <a:gd name="connsiteX0" fmla="*/ 0 w 7088777"/>
              <a:gd name="connsiteY0" fmla="*/ 1463054 h 1486893"/>
              <a:gd name="connsiteX1" fmla="*/ 2978332 w 7088777"/>
              <a:gd name="connsiteY1" fmla="*/ 1349842 h 1486893"/>
              <a:gd name="connsiteX2" fmla="*/ 3570515 w 7088777"/>
              <a:gd name="connsiteY2" fmla="*/ 13 h 1486893"/>
              <a:gd name="connsiteX3" fmla="*/ 4162697 w 7088777"/>
              <a:gd name="connsiteY3" fmla="*/ 1323716 h 1486893"/>
              <a:gd name="connsiteX4" fmla="*/ 7088777 w 7088777"/>
              <a:gd name="connsiteY4" fmla="*/ 1410802 h 1486893"/>
              <a:gd name="connsiteX0" fmla="*/ 0 w 7088777"/>
              <a:gd name="connsiteY0" fmla="*/ 1463054 h 1486893"/>
              <a:gd name="connsiteX1" fmla="*/ 2978332 w 7088777"/>
              <a:gd name="connsiteY1" fmla="*/ 1349842 h 1486893"/>
              <a:gd name="connsiteX2" fmla="*/ 3570515 w 7088777"/>
              <a:gd name="connsiteY2" fmla="*/ 13 h 1486893"/>
              <a:gd name="connsiteX3" fmla="*/ 4162697 w 7088777"/>
              <a:gd name="connsiteY3" fmla="*/ 1323716 h 1486893"/>
              <a:gd name="connsiteX4" fmla="*/ 7088777 w 7088777"/>
              <a:gd name="connsiteY4" fmla="*/ 1410802 h 1486893"/>
              <a:gd name="connsiteX0" fmla="*/ 0 w 7088777"/>
              <a:gd name="connsiteY0" fmla="*/ 1463054 h 1483216"/>
              <a:gd name="connsiteX1" fmla="*/ 2978332 w 7088777"/>
              <a:gd name="connsiteY1" fmla="*/ 1349842 h 1483216"/>
              <a:gd name="connsiteX2" fmla="*/ 3570515 w 7088777"/>
              <a:gd name="connsiteY2" fmla="*/ 13 h 1483216"/>
              <a:gd name="connsiteX3" fmla="*/ 4162697 w 7088777"/>
              <a:gd name="connsiteY3" fmla="*/ 1323716 h 1483216"/>
              <a:gd name="connsiteX4" fmla="*/ 7088777 w 7088777"/>
              <a:gd name="connsiteY4" fmla="*/ 1410802 h 1483216"/>
              <a:gd name="connsiteX0" fmla="*/ 0 w 7132320"/>
              <a:gd name="connsiteY0" fmla="*/ 1428220 h 1470955"/>
              <a:gd name="connsiteX1" fmla="*/ 3021875 w 7132320"/>
              <a:gd name="connsiteY1" fmla="*/ 1349842 h 1470955"/>
              <a:gd name="connsiteX2" fmla="*/ 3614058 w 7132320"/>
              <a:gd name="connsiteY2" fmla="*/ 13 h 1470955"/>
              <a:gd name="connsiteX3" fmla="*/ 4206240 w 7132320"/>
              <a:gd name="connsiteY3" fmla="*/ 1323716 h 1470955"/>
              <a:gd name="connsiteX4" fmla="*/ 7132320 w 7132320"/>
              <a:gd name="connsiteY4" fmla="*/ 1410802 h 1470955"/>
              <a:gd name="connsiteX0" fmla="*/ 0 w 7132320"/>
              <a:gd name="connsiteY0" fmla="*/ 1428220 h 1503247"/>
              <a:gd name="connsiteX1" fmla="*/ 3021875 w 7132320"/>
              <a:gd name="connsiteY1" fmla="*/ 1349842 h 1503247"/>
              <a:gd name="connsiteX2" fmla="*/ 3614058 w 7132320"/>
              <a:gd name="connsiteY2" fmla="*/ 13 h 1503247"/>
              <a:gd name="connsiteX3" fmla="*/ 4206240 w 7132320"/>
              <a:gd name="connsiteY3" fmla="*/ 1323716 h 1503247"/>
              <a:gd name="connsiteX4" fmla="*/ 7132320 w 7132320"/>
              <a:gd name="connsiteY4" fmla="*/ 1410802 h 1503247"/>
              <a:gd name="connsiteX0" fmla="*/ 0 w 7123611"/>
              <a:gd name="connsiteY0" fmla="*/ 1471763 h 1525289"/>
              <a:gd name="connsiteX1" fmla="*/ 3013166 w 7123611"/>
              <a:gd name="connsiteY1" fmla="*/ 1349842 h 1525289"/>
              <a:gd name="connsiteX2" fmla="*/ 3605349 w 7123611"/>
              <a:gd name="connsiteY2" fmla="*/ 13 h 1525289"/>
              <a:gd name="connsiteX3" fmla="*/ 4197531 w 7123611"/>
              <a:gd name="connsiteY3" fmla="*/ 1323716 h 1525289"/>
              <a:gd name="connsiteX4" fmla="*/ 7123611 w 7123611"/>
              <a:gd name="connsiteY4" fmla="*/ 1410802 h 1525289"/>
              <a:gd name="connsiteX0" fmla="*/ 0 w 7123611"/>
              <a:gd name="connsiteY0" fmla="*/ 1471763 h 1471763"/>
              <a:gd name="connsiteX1" fmla="*/ 3013166 w 7123611"/>
              <a:gd name="connsiteY1" fmla="*/ 1349842 h 1471763"/>
              <a:gd name="connsiteX2" fmla="*/ 3605349 w 7123611"/>
              <a:gd name="connsiteY2" fmla="*/ 13 h 1471763"/>
              <a:gd name="connsiteX3" fmla="*/ 4197531 w 7123611"/>
              <a:gd name="connsiteY3" fmla="*/ 1323716 h 1471763"/>
              <a:gd name="connsiteX4" fmla="*/ 7123611 w 7123611"/>
              <a:gd name="connsiteY4" fmla="*/ 1410802 h 1471763"/>
              <a:gd name="connsiteX0" fmla="*/ 0 w 7123611"/>
              <a:gd name="connsiteY0" fmla="*/ 1471763 h 1471763"/>
              <a:gd name="connsiteX1" fmla="*/ 3013166 w 7123611"/>
              <a:gd name="connsiteY1" fmla="*/ 1349842 h 1471763"/>
              <a:gd name="connsiteX2" fmla="*/ 3605349 w 7123611"/>
              <a:gd name="connsiteY2" fmla="*/ 13 h 1471763"/>
              <a:gd name="connsiteX3" fmla="*/ 4197531 w 7123611"/>
              <a:gd name="connsiteY3" fmla="*/ 1323716 h 1471763"/>
              <a:gd name="connsiteX4" fmla="*/ 7123611 w 7123611"/>
              <a:gd name="connsiteY4" fmla="*/ 1410802 h 1471763"/>
              <a:gd name="connsiteX0" fmla="*/ 0 w 7123611"/>
              <a:gd name="connsiteY0" fmla="*/ 1471763 h 1471763"/>
              <a:gd name="connsiteX1" fmla="*/ 3013166 w 7123611"/>
              <a:gd name="connsiteY1" fmla="*/ 1349842 h 1471763"/>
              <a:gd name="connsiteX2" fmla="*/ 3605349 w 7123611"/>
              <a:gd name="connsiteY2" fmla="*/ 13 h 1471763"/>
              <a:gd name="connsiteX3" fmla="*/ 4197531 w 7123611"/>
              <a:gd name="connsiteY3" fmla="*/ 1323716 h 1471763"/>
              <a:gd name="connsiteX4" fmla="*/ 7123611 w 7123611"/>
              <a:gd name="connsiteY4" fmla="*/ 1410802 h 1471763"/>
              <a:gd name="connsiteX0" fmla="*/ 0 w 7123611"/>
              <a:gd name="connsiteY0" fmla="*/ 1471752 h 1471752"/>
              <a:gd name="connsiteX1" fmla="*/ 2020388 w 7123611"/>
              <a:gd name="connsiteY1" fmla="*/ 1332414 h 1471752"/>
              <a:gd name="connsiteX2" fmla="*/ 3605349 w 7123611"/>
              <a:gd name="connsiteY2" fmla="*/ 2 h 1471752"/>
              <a:gd name="connsiteX3" fmla="*/ 4197531 w 7123611"/>
              <a:gd name="connsiteY3" fmla="*/ 1323705 h 1471752"/>
              <a:gd name="connsiteX4" fmla="*/ 7123611 w 7123611"/>
              <a:gd name="connsiteY4" fmla="*/ 1410791 h 1471752"/>
              <a:gd name="connsiteX0" fmla="*/ 0 w 7123611"/>
              <a:gd name="connsiteY0" fmla="*/ 1471786 h 1471786"/>
              <a:gd name="connsiteX1" fmla="*/ 2020388 w 7123611"/>
              <a:gd name="connsiteY1" fmla="*/ 1332448 h 1471786"/>
              <a:gd name="connsiteX2" fmla="*/ 3605349 w 7123611"/>
              <a:gd name="connsiteY2" fmla="*/ 36 h 1471786"/>
              <a:gd name="connsiteX3" fmla="*/ 5094514 w 7123611"/>
              <a:gd name="connsiteY3" fmla="*/ 1375990 h 1471786"/>
              <a:gd name="connsiteX4" fmla="*/ 7123611 w 7123611"/>
              <a:gd name="connsiteY4" fmla="*/ 1410825 h 1471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23611" h="1471786">
                <a:moveTo>
                  <a:pt x="0" y="1471786"/>
                </a:moveTo>
                <a:lnTo>
                  <a:pt x="2020388" y="1332448"/>
                </a:lnTo>
                <a:cubicBezTo>
                  <a:pt x="2612571" y="1074094"/>
                  <a:pt x="3092995" y="-7221"/>
                  <a:pt x="3605349" y="36"/>
                </a:cubicBezTo>
                <a:cubicBezTo>
                  <a:pt x="4117703" y="7293"/>
                  <a:pt x="4508137" y="1140858"/>
                  <a:pt x="5094514" y="1375990"/>
                </a:cubicBezTo>
                <a:cubicBezTo>
                  <a:pt x="5767976" y="1471785"/>
                  <a:pt x="4454434" y="1360024"/>
                  <a:pt x="7123611" y="1410825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6" y="4987362"/>
            <a:ext cx="7315834" cy="91447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718" y="4259653"/>
            <a:ext cx="7315834" cy="91447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639" y="3421433"/>
            <a:ext cx="7315834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5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7.40741E-7 L -0.0875 0.00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75" y="20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48148E-6 L 0.07309 0.0013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6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Dispersion - 20 mm of glass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 descr="fig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986" y="1690689"/>
            <a:ext cx="5715000" cy="479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58148" y="6264834"/>
            <a:ext cx="1013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1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2P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Excitation wavelength ~twice as long (NIR)</a:t>
            </a:r>
          </a:p>
          <a:p>
            <a:r>
              <a:rPr lang="en-US" dirty="0" smtClean="0"/>
              <a:t>NIR has less scattering and absorption</a:t>
            </a:r>
          </a:p>
          <a:p>
            <a:r>
              <a:rPr lang="en-US" dirty="0" smtClean="0"/>
              <a:t>Imaging laser is invisible to live samples</a:t>
            </a:r>
          </a:p>
        </p:txBody>
      </p:sp>
    </p:spTree>
    <p:extLst>
      <p:ext uri="{BB962C8B-B14F-4D97-AF65-F5344CB8AC3E}">
        <p14:creationId xmlns:p14="http://schemas.microsoft.com/office/powerpoint/2010/main" val="256712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Photon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we need a pinhole? </a:t>
            </a:r>
          </a:p>
          <a:p>
            <a:pPr lvl="1"/>
            <a:r>
              <a:rPr lang="en-US" dirty="0" smtClean="0"/>
              <a:t>Nope!</a:t>
            </a:r>
          </a:p>
          <a:p>
            <a:r>
              <a:rPr lang="en-US" dirty="0" smtClean="0"/>
              <a:t>Can use all collected light, even if scattered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1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board time!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Derive 2P </a:t>
            </a:r>
            <a:r>
              <a:rPr lang="en-US" dirty="0" smtClean="0"/>
              <a:t>layout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21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67"/>
          <p:cNvGrpSpPr/>
          <p:nvPr/>
        </p:nvGrpSpPr>
        <p:grpSpPr>
          <a:xfrm>
            <a:off x="2701955" y="3902573"/>
            <a:ext cx="3442130" cy="3448550"/>
            <a:chOff x="2701955" y="3902573"/>
            <a:chExt cx="3442130" cy="3448550"/>
          </a:xfrm>
        </p:grpSpPr>
        <p:sp>
          <p:nvSpPr>
            <p:cNvPr id="54" name="Isosceles Triangle 53"/>
            <p:cNvSpPr/>
            <p:nvPr/>
          </p:nvSpPr>
          <p:spPr>
            <a:xfrm flipV="1">
              <a:off x="2722461" y="3902573"/>
              <a:ext cx="3421624" cy="1803653"/>
            </a:xfrm>
            <a:prstGeom prst="triangle">
              <a:avLst/>
            </a:prstGeom>
            <a:gradFill>
              <a:gsLst>
                <a:gs pos="100000">
                  <a:srgbClr val="DDEAF7">
                    <a:alpha val="89804"/>
                  </a:srgbClr>
                </a:gs>
                <a:gs pos="0">
                  <a:srgbClr val="9EC4E6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Isosceles Triangle 66"/>
            <p:cNvSpPr/>
            <p:nvPr/>
          </p:nvSpPr>
          <p:spPr>
            <a:xfrm rot="10800000" flipV="1">
              <a:off x="2701955" y="5636165"/>
              <a:ext cx="3406876" cy="1714958"/>
            </a:xfrm>
            <a:prstGeom prst="triangle">
              <a:avLst/>
            </a:prstGeom>
            <a:gradFill>
              <a:gsLst>
                <a:gs pos="100000">
                  <a:srgbClr val="DDEAF7">
                    <a:alpha val="89804"/>
                  </a:srgbClr>
                </a:gs>
                <a:gs pos="0">
                  <a:srgbClr val="9EC4E6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out </a:t>
            </a:r>
            <a:r>
              <a:rPr lang="en-US" dirty="0" smtClean="0"/>
              <a:t>of </a:t>
            </a:r>
            <a:r>
              <a:rPr lang="en-US" dirty="0" smtClean="0"/>
              <a:t>focus light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01096" y="4779227"/>
            <a:ext cx="63860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5832989" y="5203734"/>
            <a:ext cx="147484" cy="14748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44847" y="4785863"/>
            <a:ext cx="147484" cy="14748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330679" y="5115244"/>
            <a:ext cx="147484" cy="14748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299157" y="5574902"/>
            <a:ext cx="213851" cy="21385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767034" y="5048877"/>
            <a:ext cx="213851" cy="21385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751009" y="4975135"/>
            <a:ext cx="213851" cy="21385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rapezoid 11"/>
          <p:cNvSpPr/>
          <p:nvPr/>
        </p:nvSpPr>
        <p:spPr>
          <a:xfrm flipV="1">
            <a:off x="2448232" y="3121751"/>
            <a:ext cx="3915700" cy="796413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9" idx="0"/>
          </p:cNvCxnSpPr>
          <p:nvPr/>
        </p:nvCxnSpPr>
        <p:spPr>
          <a:xfrm flipH="1" flipV="1">
            <a:off x="3672350" y="3945205"/>
            <a:ext cx="733733" cy="162969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0"/>
          </p:cNvCxnSpPr>
          <p:nvPr/>
        </p:nvCxnSpPr>
        <p:spPr>
          <a:xfrm flipV="1">
            <a:off x="4406083" y="3945205"/>
            <a:ext cx="648621" cy="162969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0"/>
          </p:cNvCxnSpPr>
          <p:nvPr/>
        </p:nvCxnSpPr>
        <p:spPr>
          <a:xfrm flipH="1" flipV="1">
            <a:off x="4104970" y="3945205"/>
            <a:ext cx="301113" cy="162969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039216" y="1920760"/>
            <a:ext cx="366866" cy="117395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3486767" y="1879971"/>
            <a:ext cx="919315" cy="121474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4461389" y="1920760"/>
            <a:ext cx="775518" cy="119362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0" idx="3"/>
          </p:cNvCxnSpPr>
          <p:nvPr/>
        </p:nvCxnSpPr>
        <p:spPr>
          <a:xfrm flipV="1">
            <a:off x="4980885" y="3752253"/>
            <a:ext cx="1163200" cy="1403550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4066562" y="3918166"/>
            <a:ext cx="852640" cy="1373338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 flipV="1">
            <a:off x="4927653" y="5201106"/>
            <a:ext cx="615438" cy="757082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1585453" y="4859605"/>
            <a:ext cx="2224549" cy="217540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1" idx="3"/>
          </p:cNvCxnSpPr>
          <p:nvPr/>
        </p:nvCxnSpPr>
        <p:spPr>
          <a:xfrm flipV="1">
            <a:off x="3964860" y="3925539"/>
            <a:ext cx="788731" cy="1156522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4730394" y="1774989"/>
            <a:ext cx="147018" cy="1306417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3486767" y="1879971"/>
            <a:ext cx="744793" cy="1257292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3478163" y="5055829"/>
            <a:ext cx="347049" cy="1047557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11" idx="0"/>
          </p:cNvCxnSpPr>
          <p:nvPr/>
        </p:nvCxnSpPr>
        <p:spPr>
          <a:xfrm flipH="1">
            <a:off x="3857935" y="3925539"/>
            <a:ext cx="30726" cy="1049596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35030" y="1752140"/>
            <a:ext cx="90182" cy="1356305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4516542" y="5996460"/>
            <a:ext cx="213851" cy="21385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4601732" y="3910793"/>
            <a:ext cx="66134" cy="2222599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192882" y="1913387"/>
            <a:ext cx="421828" cy="1175392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2797089" y="1868506"/>
            <a:ext cx="3251199" cy="11465"/>
            <a:chOff x="2797089" y="1868506"/>
            <a:chExt cx="3251199" cy="11465"/>
          </a:xfrm>
        </p:grpSpPr>
        <p:cxnSp>
          <p:nvCxnSpPr>
            <p:cNvPr id="71" name="Straight Connector 70"/>
            <p:cNvCxnSpPr/>
            <p:nvPr/>
          </p:nvCxnSpPr>
          <p:spPr>
            <a:xfrm>
              <a:off x="4634596" y="1879971"/>
              <a:ext cx="1413692" cy="0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2797089" y="1868506"/>
              <a:ext cx="1413692" cy="0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1026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/>
          <p:cNvGrpSpPr/>
          <p:nvPr/>
        </p:nvGrpSpPr>
        <p:grpSpPr>
          <a:xfrm>
            <a:off x="2701955" y="3902573"/>
            <a:ext cx="3442130" cy="3448550"/>
            <a:chOff x="2701955" y="3902573"/>
            <a:chExt cx="3442130" cy="3448550"/>
          </a:xfrm>
        </p:grpSpPr>
        <p:sp>
          <p:nvSpPr>
            <p:cNvPr id="70" name="Isosceles Triangle 69"/>
            <p:cNvSpPr/>
            <p:nvPr/>
          </p:nvSpPr>
          <p:spPr>
            <a:xfrm flipV="1">
              <a:off x="2722461" y="3902573"/>
              <a:ext cx="3421624" cy="1803653"/>
            </a:xfrm>
            <a:prstGeom prst="triangle">
              <a:avLst/>
            </a:prstGeom>
            <a:gradFill>
              <a:gsLst>
                <a:gs pos="100000">
                  <a:srgbClr val="DDEAF7">
                    <a:alpha val="89804"/>
                  </a:srgbClr>
                </a:gs>
                <a:gs pos="0">
                  <a:srgbClr val="9EC4E6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Isosceles Triangle 70"/>
            <p:cNvSpPr/>
            <p:nvPr/>
          </p:nvSpPr>
          <p:spPr>
            <a:xfrm rot="10800000" flipV="1">
              <a:off x="2701955" y="5636165"/>
              <a:ext cx="3406876" cy="1714958"/>
            </a:xfrm>
            <a:prstGeom prst="triangle">
              <a:avLst/>
            </a:prstGeom>
            <a:gradFill>
              <a:gsLst>
                <a:gs pos="100000">
                  <a:srgbClr val="DDEAF7">
                    <a:alpha val="89804"/>
                  </a:srgbClr>
                </a:gs>
                <a:gs pos="0">
                  <a:srgbClr val="9EC4E6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scattering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01096" y="4413472"/>
            <a:ext cx="63860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5832989" y="5203734"/>
            <a:ext cx="147484" cy="14748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44847" y="4785863"/>
            <a:ext cx="147484" cy="14748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330679" y="5115244"/>
            <a:ext cx="147484" cy="14748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299157" y="5574902"/>
            <a:ext cx="213851" cy="21385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9" idx="0"/>
          </p:cNvCxnSpPr>
          <p:nvPr/>
        </p:nvCxnSpPr>
        <p:spPr>
          <a:xfrm flipH="1" flipV="1">
            <a:off x="3672350" y="3945205"/>
            <a:ext cx="733733" cy="162969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0"/>
            <a:endCxn id="7" idx="3"/>
          </p:cNvCxnSpPr>
          <p:nvPr/>
        </p:nvCxnSpPr>
        <p:spPr>
          <a:xfrm flipV="1">
            <a:off x="4406083" y="4911748"/>
            <a:ext cx="460363" cy="66315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0"/>
            <a:endCxn id="30" idx="0"/>
          </p:cNvCxnSpPr>
          <p:nvPr/>
        </p:nvCxnSpPr>
        <p:spPr>
          <a:xfrm flipH="1" flipV="1">
            <a:off x="4193843" y="4639608"/>
            <a:ext cx="212240" cy="93529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3486767" y="1879971"/>
            <a:ext cx="919315" cy="121474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4767034" y="1913387"/>
            <a:ext cx="469873" cy="120099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060387" y="3752253"/>
            <a:ext cx="1083698" cy="1466236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33" idx="0"/>
          </p:cNvCxnSpPr>
          <p:nvPr/>
        </p:nvCxnSpPr>
        <p:spPr>
          <a:xfrm flipH="1" flipV="1">
            <a:off x="4500908" y="4584296"/>
            <a:ext cx="418294" cy="707208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1585453" y="4859605"/>
            <a:ext cx="2224549" cy="217540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30" idx="4"/>
          </p:cNvCxnSpPr>
          <p:nvPr/>
        </p:nvCxnSpPr>
        <p:spPr>
          <a:xfrm flipV="1">
            <a:off x="3964860" y="4787092"/>
            <a:ext cx="228983" cy="294969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 flipV="1">
            <a:off x="4594122" y="1674671"/>
            <a:ext cx="136272" cy="1406736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3478163" y="5055829"/>
            <a:ext cx="347049" cy="1047557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11" idx="0"/>
          </p:cNvCxnSpPr>
          <p:nvPr/>
        </p:nvCxnSpPr>
        <p:spPr>
          <a:xfrm flipH="1">
            <a:off x="3857935" y="3925539"/>
            <a:ext cx="30726" cy="1049596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35030" y="1752140"/>
            <a:ext cx="90182" cy="1356305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865056" y="6299972"/>
            <a:ext cx="5074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Selecting emitted light is difficult when scattered</a:t>
            </a:r>
            <a:endParaRPr lang="en-US" b="1" dirty="0"/>
          </a:p>
        </p:txBody>
      </p:sp>
      <p:sp>
        <p:nvSpPr>
          <p:cNvPr id="32" name="Oval 31"/>
          <p:cNvSpPr/>
          <p:nvPr/>
        </p:nvSpPr>
        <p:spPr>
          <a:xfrm>
            <a:off x="4309371" y="4815354"/>
            <a:ext cx="93021" cy="9464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115613" y="4677704"/>
            <a:ext cx="93021" cy="9464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268013" y="5007084"/>
            <a:ext cx="93021" cy="9464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746470" y="5365958"/>
            <a:ext cx="93021" cy="9464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982878" y="5791203"/>
            <a:ext cx="93021" cy="9464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483079" y="4699833"/>
            <a:ext cx="147484" cy="14748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336461" y="5658476"/>
            <a:ext cx="147484" cy="14748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 flipH="1" flipV="1">
            <a:off x="4437265" y="1835808"/>
            <a:ext cx="74409" cy="2807148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480203" y="5255965"/>
            <a:ext cx="147484" cy="14748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454397" y="4584296"/>
            <a:ext cx="93021" cy="9464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 flipH="1" flipV="1">
            <a:off x="2797089" y="3902573"/>
            <a:ext cx="1404653" cy="78813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120101" y="4639608"/>
            <a:ext cx="147484" cy="14748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>
            <a:endCxn id="30" idx="6"/>
          </p:cNvCxnSpPr>
          <p:nvPr/>
        </p:nvCxnSpPr>
        <p:spPr>
          <a:xfrm flipH="1">
            <a:off x="4267585" y="3945204"/>
            <a:ext cx="315020" cy="768146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7" idx="7"/>
          </p:cNvCxnSpPr>
          <p:nvPr/>
        </p:nvCxnSpPr>
        <p:spPr>
          <a:xfrm flipV="1">
            <a:off x="4970732" y="3904641"/>
            <a:ext cx="89655" cy="90282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4601732" y="3910793"/>
            <a:ext cx="66134" cy="2222599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192882" y="1913387"/>
            <a:ext cx="421828" cy="1175392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7" name="Trapezoid 66"/>
          <p:cNvSpPr/>
          <p:nvPr/>
        </p:nvSpPr>
        <p:spPr>
          <a:xfrm flipV="1">
            <a:off x="2448232" y="3121751"/>
            <a:ext cx="3915700" cy="796413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4767034" y="5048877"/>
            <a:ext cx="213851" cy="21385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3751009" y="4975135"/>
            <a:ext cx="213851" cy="21385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/>
          <p:cNvCxnSpPr/>
          <p:nvPr/>
        </p:nvCxnSpPr>
        <p:spPr>
          <a:xfrm flipH="1" flipV="1">
            <a:off x="4927653" y="5201106"/>
            <a:ext cx="615438" cy="757082"/>
          </a:xfrm>
          <a:prstGeom prst="line">
            <a:avLst/>
          </a:prstGeom>
          <a:ln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5" name="Rounded Rectangle 74"/>
          <p:cNvSpPr/>
          <p:nvPr/>
        </p:nvSpPr>
        <p:spPr>
          <a:xfrm>
            <a:off x="4516542" y="5996460"/>
            <a:ext cx="213851" cy="21385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75"/>
          <p:cNvGrpSpPr/>
          <p:nvPr/>
        </p:nvGrpSpPr>
        <p:grpSpPr>
          <a:xfrm>
            <a:off x="2797089" y="1868506"/>
            <a:ext cx="3251199" cy="11465"/>
            <a:chOff x="2797089" y="1868506"/>
            <a:chExt cx="3251199" cy="11465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4634596" y="1879971"/>
              <a:ext cx="1413692" cy="0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2797089" y="1868506"/>
              <a:ext cx="1413692" cy="0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80" name="Straight Connector 79"/>
          <p:cNvCxnSpPr/>
          <p:nvPr/>
        </p:nvCxnSpPr>
        <p:spPr>
          <a:xfrm flipH="1" flipV="1">
            <a:off x="3248526" y="1744023"/>
            <a:ext cx="423824" cy="137404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8649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/>
          <p:cNvGrpSpPr/>
          <p:nvPr/>
        </p:nvGrpSpPr>
        <p:grpSpPr>
          <a:xfrm>
            <a:off x="2701955" y="3902573"/>
            <a:ext cx="3442130" cy="3448550"/>
            <a:chOff x="2701955" y="3902573"/>
            <a:chExt cx="3442130" cy="3448550"/>
          </a:xfrm>
        </p:grpSpPr>
        <p:sp>
          <p:nvSpPr>
            <p:cNvPr id="57" name="Isosceles Triangle 56"/>
            <p:cNvSpPr/>
            <p:nvPr/>
          </p:nvSpPr>
          <p:spPr>
            <a:xfrm flipV="1">
              <a:off x="2722461" y="3902573"/>
              <a:ext cx="3421624" cy="1803653"/>
            </a:xfrm>
            <a:prstGeom prst="triangle">
              <a:avLst/>
            </a:prstGeom>
            <a:gradFill>
              <a:gsLst>
                <a:gs pos="100000">
                  <a:srgbClr val="DDEAF7">
                    <a:alpha val="89804"/>
                  </a:srgbClr>
                </a:gs>
                <a:gs pos="0">
                  <a:srgbClr val="9EC4E6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Isosceles Triangle 57"/>
            <p:cNvSpPr/>
            <p:nvPr/>
          </p:nvSpPr>
          <p:spPr>
            <a:xfrm rot="10800000" flipV="1">
              <a:off x="2701955" y="5636165"/>
              <a:ext cx="3406876" cy="1714958"/>
            </a:xfrm>
            <a:prstGeom prst="triangle">
              <a:avLst/>
            </a:prstGeom>
            <a:gradFill>
              <a:gsLst>
                <a:gs pos="100000">
                  <a:srgbClr val="DDEAF7">
                    <a:alpha val="89804"/>
                  </a:srgbClr>
                </a:gs>
                <a:gs pos="0">
                  <a:srgbClr val="9EC4E6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we could confine the excitation process?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01096" y="4413472"/>
            <a:ext cx="63860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5832989" y="5203734"/>
            <a:ext cx="147484" cy="14748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44847" y="4785863"/>
            <a:ext cx="147484" cy="14748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330679" y="5115244"/>
            <a:ext cx="147484" cy="14748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299157" y="5574902"/>
            <a:ext cx="213851" cy="21385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9" idx="0"/>
          </p:cNvCxnSpPr>
          <p:nvPr/>
        </p:nvCxnSpPr>
        <p:spPr>
          <a:xfrm flipH="1" flipV="1">
            <a:off x="3672350" y="3945205"/>
            <a:ext cx="733733" cy="162969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0"/>
            <a:endCxn id="7" idx="3"/>
          </p:cNvCxnSpPr>
          <p:nvPr/>
        </p:nvCxnSpPr>
        <p:spPr>
          <a:xfrm flipV="1">
            <a:off x="4406083" y="4911748"/>
            <a:ext cx="460363" cy="66315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0"/>
            <a:endCxn id="30" idx="0"/>
          </p:cNvCxnSpPr>
          <p:nvPr/>
        </p:nvCxnSpPr>
        <p:spPr>
          <a:xfrm flipH="1" flipV="1">
            <a:off x="4193843" y="4639608"/>
            <a:ext cx="212240" cy="93529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3486767" y="1879971"/>
            <a:ext cx="919315" cy="121474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4644323" y="1577990"/>
            <a:ext cx="592584" cy="153639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4309371" y="4815354"/>
            <a:ext cx="93021" cy="9464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115613" y="4677704"/>
            <a:ext cx="93021" cy="9464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268013" y="5007084"/>
            <a:ext cx="93021" cy="9464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746470" y="5365958"/>
            <a:ext cx="93021" cy="9464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982878" y="5791203"/>
            <a:ext cx="93021" cy="9464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483079" y="4699833"/>
            <a:ext cx="147484" cy="14748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336461" y="5658476"/>
            <a:ext cx="147484" cy="14748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480203" y="5255965"/>
            <a:ext cx="147484" cy="14748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454397" y="4584296"/>
            <a:ext cx="93021" cy="9464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 flipH="1" flipV="1">
            <a:off x="3746470" y="3945205"/>
            <a:ext cx="455272" cy="74549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120101" y="4639608"/>
            <a:ext cx="147484" cy="14748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>
            <a:stCxn id="7" idx="7"/>
          </p:cNvCxnSpPr>
          <p:nvPr/>
        </p:nvCxnSpPr>
        <p:spPr>
          <a:xfrm flipV="1">
            <a:off x="4970732" y="3904641"/>
            <a:ext cx="89655" cy="90282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3248526" y="1744023"/>
            <a:ext cx="423824" cy="137404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865056" y="6314207"/>
            <a:ext cx="5074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How? – the excitation light has to reach the focus</a:t>
            </a:r>
            <a:endParaRPr lang="en-US" dirty="0"/>
          </a:p>
        </p:txBody>
      </p:sp>
      <p:sp>
        <p:nvSpPr>
          <p:cNvPr id="55" name="Trapezoid 54"/>
          <p:cNvSpPr/>
          <p:nvPr/>
        </p:nvSpPr>
        <p:spPr>
          <a:xfrm flipV="1">
            <a:off x="2448232" y="3121751"/>
            <a:ext cx="3915700" cy="796413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>
            <a:off x="4767034" y="5048877"/>
            <a:ext cx="213851" cy="21385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3751009" y="4975135"/>
            <a:ext cx="213851" cy="21385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>
            <a:off x="4516542" y="5996460"/>
            <a:ext cx="213851" cy="21385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2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Excitation process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803787" y="4771103"/>
            <a:ext cx="3399503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803787" y="3131572"/>
            <a:ext cx="3399503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03787" y="2775156"/>
            <a:ext cx="3399503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Curved Connector 9"/>
          <p:cNvCxnSpPr/>
          <p:nvPr/>
        </p:nvCxnSpPr>
        <p:spPr>
          <a:xfrm>
            <a:off x="744794" y="3561735"/>
            <a:ext cx="1248082" cy="263475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/>
          <p:nvPr/>
        </p:nvCxnSpPr>
        <p:spPr>
          <a:xfrm>
            <a:off x="2879622" y="3721050"/>
            <a:ext cx="1323668" cy="230287"/>
          </a:xfrm>
          <a:prstGeom prst="curvedConnector3">
            <a:avLst>
              <a:gd name="adj1" fmla="val 50000"/>
            </a:avLst>
          </a:prstGeom>
          <a:ln w="381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057400" y="2827007"/>
            <a:ext cx="0" cy="194409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057400" y="2827006"/>
            <a:ext cx="626806" cy="30456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684206" y="3131572"/>
            <a:ext cx="390833" cy="163953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063613" y="4771103"/>
            <a:ext cx="3399503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063613" y="3131572"/>
            <a:ext cx="3399503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063613" y="2775156"/>
            <a:ext cx="3399503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>
            <a:off x="4938253" y="4151212"/>
            <a:ext cx="1248082" cy="263475"/>
          </a:xfrm>
          <a:prstGeom prst="curved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6312272" y="3825211"/>
            <a:ext cx="23505" cy="94589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6317226" y="2827006"/>
            <a:ext cx="2145890" cy="1944096"/>
            <a:chOff x="6317226" y="2827006"/>
            <a:chExt cx="2145890" cy="1944096"/>
          </a:xfrm>
        </p:grpSpPr>
        <p:cxnSp>
          <p:nvCxnSpPr>
            <p:cNvPr id="28" name="Curved Connector 27"/>
            <p:cNvCxnSpPr/>
            <p:nvPr/>
          </p:nvCxnSpPr>
          <p:spPr>
            <a:xfrm>
              <a:off x="7139448" y="3721050"/>
              <a:ext cx="1323668" cy="230287"/>
            </a:xfrm>
            <a:prstGeom prst="curvedConnector3">
              <a:avLst>
                <a:gd name="adj1" fmla="val 50000"/>
              </a:avLst>
            </a:prstGeom>
            <a:ln w="3810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6317226" y="2827006"/>
              <a:ext cx="626806" cy="304566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6944032" y="3131572"/>
              <a:ext cx="390833" cy="163953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4971437" y="2831460"/>
            <a:ext cx="1345789" cy="993750"/>
            <a:chOff x="4971437" y="2831460"/>
            <a:chExt cx="1345789" cy="993750"/>
          </a:xfrm>
        </p:grpSpPr>
        <p:cxnSp>
          <p:nvCxnSpPr>
            <p:cNvPr id="32" name="Curved Connector 31"/>
            <p:cNvCxnSpPr/>
            <p:nvPr/>
          </p:nvCxnSpPr>
          <p:spPr>
            <a:xfrm>
              <a:off x="4971437" y="3240801"/>
              <a:ext cx="1248082" cy="263475"/>
            </a:xfrm>
            <a:prstGeom prst="curvedConnector3">
              <a:avLst>
                <a:gd name="adj1" fmla="val 50000"/>
              </a:avLst>
            </a:prstGeom>
            <a:ln w="381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H="1" flipV="1">
              <a:off x="6300941" y="2831460"/>
              <a:ext cx="16285" cy="99375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1662506" y="1870433"/>
            <a:ext cx="1682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One photon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5791104" y="1816271"/>
            <a:ext cx="1679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Two photon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1496779" y="5373014"/>
            <a:ext cx="21940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Linear </a:t>
            </a:r>
          </a:p>
          <a:p>
            <a:pPr algn="ctr"/>
            <a:r>
              <a:rPr lang="en-US" dirty="0" smtClean="0"/>
              <a:t>emission ∝ excitation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615165" y="5280073"/>
            <a:ext cx="229825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Non-linear </a:t>
            </a:r>
          </a:p>
          <a:p>
            <a:pPr algn="ctr"/>
            <a:r>
              <a:rPr lang="en-US" dirty="0" smtClean="0"/>
              <a:t>emission </a:t>
            </a:r>
            <a:r>
              <a:rPr lang="en-US" dirty="0"/>
              <a:t>∝ </a:t>
            </a:r>
            <a:r>
              <a:rPr lang="en-US" dirty="0" smtClean="0"/>
              <a:t>excitation</a:t>
            </a:r>
            <a:r>
              <a:rPr lang="en-US" sz="2400" b="1" baseline="20000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5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Nonlinearity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590" y="1615147"/>
            <a:ext cx="5329644" cy="4737458"/>
          </a:xfrm>
        </p:spPr>
      </p:pic>
    </p:spTree>
    <p:extLst>
      <p:ext uri="{BB962C8B-B14F-4D97-AF65-F5344CB8AC3E}">
        <p14:creationId xmlns:p14="http://schemas.microsoft.com/office/powerpoint/2010/main" val="44375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profiles</a:t>
            </a:r>
            <a:endParaRPr lang="en-US" dirty="0"/>
          </a:p>
        </p:txBody>
      </p:sp>
      <p:pic>
        <p:nvPicPr>
          <p:cNvPr id="1026" name="Picture 2" descr="https://www.neurotar.com/wp-content/uploads/Two-photon-microscopy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1"/>
          <a:stretch/>
        </p:blipFill>
        <p:spPr bwMode="auto">
          <a:xfrm>
            <a:off x="556586" y="1690689"/>
            <a:ext cx="7806428" cy="513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89417" y="1924594"/>
            <a:ext cx="3169920" cy="375339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8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Absorption cross section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likely is a photon to interact with a molecule?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1 photon cross section has units of cm</a:t>
            </a:r>
            <a:r>
              <a:rPr lang="en-US" baseline="30000" dirty="0" smtClean="0"/>
              <a:t>2</a:t>
            </a:r>
            <a:r>
              <a:rPr lang="en-US" dirty="0" smtClean="0"/>
              <a:t> photon</a:t>
            </a:r>
            <a:r>
              <a:rPr lang="en-US" baseline="30000" dirty="0" smtClean="0"/>
              <a:t>−1</a:t>
            </a:r>
            <a:endParaRPr lang="en-US" dirty="0" smtClean="0"/>
          </a:p>
          <a:p>
            <a:r>
              <a:rPr lang="en-US" dirty="0" smtClean="0"/>
              <a:t>2P cross section has units of Goeppert-Mayer </a:t>
            </a:r>
          </a:p>
          <a:p>
            <a:pPr lvl="1"/>
            <a:r>
              <a:rPr lang="en-US" dirty="0" smtClean="0"/>
              <a:t>1 GM = </a:t>
            </a:r>
            <a:r>
              <a:rPr lang="en-US" dirty="0"/>
              <a:t>10</a:t>
            </a:r>
            <a:r>
              <a:rPr lang="en-US" baseline="30000" dirty="0"/>
              <a:t>−50</a:t>
            </a:r>
            <a:r>
              <a:rPr lang="en-US" dirty="0"/>
              <a:t> cm</a:t>
            </a:r>
            <a:r>
              <a:rPr lang="en-US" baseline="30000" dirty="0"/>
              <a:t>4</a:t>
            </a:r>
            <a:r>
              <a:rPr lang="en-US" dirty="0"/>
              <a:t> </a:t>
            </a:r>
            <a:r>
              <a:rPr lang="en-US" dirty="0" smtClean="0"/>
              <a:t>second </a:t>
            </a:r>
            <a:r>
              <a:rPr lang="en-US" dirty="0"/>
              <a:t>photon</a:t>
            </a:r>
            <a:r>
              <a:rPr lang="en-US" baseline="30000" dirty="0"/>
              <a:t>−</a:t>
            </a:r>
            <a:r>
              <a:rPr lang="en-US" baseline="30000" dirty="0" smtClean="0"/>
              <a:t>1</a:t>
            </a:r>
          </a:p>
          <a:p>
            <a:pPr lvl="1"/>
            <a:r>
              <a:rPr lang="en-US" dirty="0" smtClean="0"/>
              <a:t>2P cross sections are small! 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3849328" y="2434277"/>
            <a:ext cx="1216742" cy="1600200"/>
          </a:xfrm>
          <a:prstGeom prst="ca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n 4"/>
          <p:cNvSpPr/>
          <p:nvPr/>
        </p:nvSpPr>
        <p:spPr>
          <a:xfrm>
            <a:off x="5678129" y="2434277"/>
            <a:ext cx="538316" cy="516193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n 5"/>
          <p:cNvSpPr/>
          <p:nvPr/>
        </p:nvSpPr>
        <p:spPr>
          <a:xfrm>
            <a:off x="2968111" y="2585322"/>
            <a:ext cx="538316" cy="516193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n 6"/>
          <p:cNvSpPr/>
          <p:nvPr/>
        </p:nvSpPr>
        <p:spPr>
          <a:xfrm>
            <a:off x="4457699" y="3309348"/>
            <a:ext cx="538316" cy="516193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n 8"/>
          <p:cNvSpPr/>
          <p:nvPr/>
        </p:nvSpPr>
        <p:spPr>
          <a:xfrm>
            <a:off x="2429795" y="3393461"/>
            <a:ext cx="538316" cy="516193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4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time!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𝑝h𝑜𝑡𝑜𝑛𝑠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𝑝𝑒𝑟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𝑝𝑢𝑙𝑠𝑒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𝑝𝑒𝑟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𝑚𝑜𝑙𝑒𝑐𝑢𝑙𝑒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</m:oMath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𝑓𝑙𝑢𝑜𝑟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𝑝h𝑜𝑟𝑒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𝑐𝑟𝑜𝑠𝑠𝑠𝑒𝑐𝑡𝑖𝑜𝑛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𝑙𝑎𝑠𝑒𝑟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𝑝𝑢𝑙𝑠𝑒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𝑒𝑛𝑒𝑟𝑔𝑦</m:t>
                              </m:r>
                            </m:e>
                            <m:sup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∗ 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𝑁𝐴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𝑝𝑢𝑙𝑠𝑒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_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𝑑𝑢𝑟𝑎𝑡𝑖𝑜𝑛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∗ 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High NA is important for 2P</a:t>
                </a:r>
              </a:p>
              <a:p>
                <a:r>
                  <a:rPr lang="en-US" dirty="0" smtClean="0"/>
                  <a:t>Short laser pulses critical </a:t>
                </a:r>
              </a:p>
              <a:p>
                <a:r>
                  <a:rPr lang="en-US" dirty="0" err="1" smtClean="0"/>
                  <a:t>Ti-saph</a:t>
                </a:r>
                <a:r>
                  <a:rPr lang="en-US" dirty="0" smtClean="0"/>
                  <a:t>: 80 MHz rep rate, ~100 fs pulses</a:t>
                </a:r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91" b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616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246</Words>
  <Application>Microsoft Office PowerPoint</Application>
  <PresentationFormat>On-screen Show (4:3)</PresentationFormat>
  <Paragraphs>76</Paragraphs>
  <Slides>19</Slides>
  <Notes>5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Office Theme</vt:lpstr>
      <vt:lpstr>Principles of two-photon microscopy</vt:lpstr>
      <vt:lpstr>Problem: out of focus light</vt:lpstr>
      <vt:lpstr>Problem: scattering</vt:lpstr>
      <vt:lpstr>What if we could confine the excitation process?</vt:lpstr>
      <vt:lpstr>Excitation process</vt:lpstr>
      <vt:lpstr>Nonlinearity</vt:lpstr>
      <vt:lpstr>Spatial profiles</vt:lpstr>
      <vt:lpstr>Absorption cross section</vt:lpstr>
      <vt:lpstr>Math time!</vt:lpstr>
      <vt:lpstr>Brief laser intro</vt:lpstr>
      <vt:lpstr>Laser cavity modes</vt:lpstr>
      <vt:lpstr>Laser modelocking</vt:lpstr>
      <vt:lpstr>Ultrashort pulses</vt:lpstr>
      <vt:lpstr>Refractive index varies with wavelength</vt:lpstr>
      <vt:lpstr>Ultrashort pulse dispersion</vt:lpstr>
      <vt:lpstr>Dispersion - 20 mm of glass</vt:lpstr>
      <vt:lpstr>Additional 2P benefits</vt:lpstr>
      <vt:lpstr>Photon collection</vt:lpstr>
      <vt:lpstr>White board time!</vt:lpstr>
    </vt:vector>
  </TitlesOfParts>
  <Company>MPI of Neurobiology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two-photon</dc:title>
  <dc:creator>Joseph Donovan</dc:creator>
  <cp:lastModifiedBy>Joseph Donovan</cp:lastModifiedBy>
  <cp:revision>38</cp:revision>
  <dcterms:created xsi:type="dcterms:W3CDTF">2019-07-24T23:59:04Z</dcterms:created>
  <dcterms:modified xsi:type="dcterms:W3CDTF">2019-07-27T21:41:53Z</dcterms:modified>
</cp:coreProperties>
</file>