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7" r:id="rId4"/>
    <p:sldId id="275" r:id="rId5"/>
    <p:sldId id="282" r:id="rId6"/>
    <p:sldId id="259" r:id="rId7"/>
    <p:sldId id="278" r:id="rId8"/>
    <p:sldId id="274" r:id="rId9"/>
    <p:sldId id="260" r:id="rId10"/>
    <p:sldId id="279" r:id="rId11"/>
    <p:sldId id="276" r:id="rId12"/>
    <p:sldId id="280" r:id="rId13"/>
    <p:sldId id="281" r:id="rId14"/>
    <p:sldId id="277" r:id="rId15"/>
    <p:sldId id="284" r:id="rId16"/>
    <p:sldId id="283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926" autoAdjust="0"/>
  </p:normalViewPr>
  <p:slideViewPr>
    <p:cSldViewPr snapToGrid="0">
      <p:cViewPr varScale="1">
        <p:scale>
          <a:sx n="79" d="100"/>
          <a:sy n="79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E175B4-BF30-4A09-8100-4ABFB2417440}" type="datetimeFigureOut">
              <a:rPr lang="en-US" smtClean="0"/>
              <a:t>8/11/2019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F50792-252C-4BA9-8D13-98802EDB4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57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50792-252C-4BA9-8D13-98802EDB4AD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850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50792-252C-4BA9-8D13-98802EDB4AD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56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50792-252C-4BA9-8D13-98802EDB4A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187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50792-252C-4BA9-8D13-98802EDB4AD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97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50792-252C-4BA9-8D13-98802EDB4AD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300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50792-252C-4BA9-8D13-98802EDB4AD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25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50792-252C-4BA9-8D13-98802EDB4AD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32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50792-252C-4BA9-8D13-98802EDB4A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94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50792-252C-4BA9-8D13-98802EDB4AD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556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31FB-957A-4086-A8BA-55132FE749C0}" type="datetimeFigureOut">
              <a:rPr lang="en-US" smtClean="0"/>
              <a:t>8/11/2019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CED92-4F14-4CB5-A2D7-C4EB1BDC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4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31FB-957A-4086-A8BA-55132FE749C0}" type="datetimeFigureOut">
              <a:rPr lang="en-US" smtClean="0"/>
              <a:t>8/11/2019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CED92-4F14-4CB5-A2D7-C4EB1BDC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88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31FB-957A-4086-A8BA-55132FE749C0}" type="datetimeFigureOut">
              <a:rPr lang="en-US" smtClean="0"/>
              <a:t>8/11/2019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CED92-4F14-4CB5-A2D7-C4EB1BDC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76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31FB-957A-4086-A8BA-55132FE749C0}" type="datetimeFigureOut">
              <a:rPr lang="en-US" smtClean="0"/>
              <a:t>8/11/2019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CED92-4F14-4CB5-A2D7-C4EB1BDC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67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31FB-957A-4086-A8BA-55132FE749C0}" type="datetimeFigureOut">
              <a:rPr lang="en-US" smtClean="0"/>
              <a:t>8/11/2019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CED92-4F14-4CB5-A2D7-C4EB1BDC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64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31FB-957A-4086-A8BA-55132FE749C0}" type="datetimeFigureOut">
              <a:rPr lang="en-US" smtClean="0"/>
              <a:t>8/11/2019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CED92-4F14-4CB5-A2D7-C4EB1BDC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70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31FB-957A-4086-A8BA-55132FE749C0}" type="datetimeFigureOut">
              <a:rPr lang="en-US" smtClean="0"/>
              <a:t>8/11/2019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CED92-4F14-4CB5-A2D7-C4EB1BDC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861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31FB-957A-4086-A8BA-55132FE749C0}" type="datetimeFigureOut">
              <a:rPr lang="en-US" smtClean="0"/>
              <a:t>8/11/2019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CED92-4F14-4CB5-A2D7-C4EB1BDC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60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31FB-957A-4086-A8BA-55132FE749C0}" type="datetimeFigureOut">
              <a:rPr lang="en-US" smtClean="0"/>
              <a:t>8/11/2019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CED92-4F14-4CB5-A2D7-C4EB1BDC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164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31FB-957A-4086-A8BA-55132FE749C0}" type="datetimeFigureOut">
              <a:rPr lang="en-US" smtClean="0"/>
              <a:t>8/11/2019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CED92-4F14-4CB5-A2D7-C4EB1BDC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30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31FB-957A-4086-A8BA-55132FE749C0}" type="datetimeFigureOut">
              <a:rPr lang="en-US" smtClean="0"/>
              <a:t>8/11/2019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CED92-4F14-4CB5-A2D7-C4EB1BDC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833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231FB-957A-4086-A8BA-55132FE749C0}" type="datetimeFigureOut">
              <a:rPr lang="en-US" smtClean="0"/>
              <a:t>8/11/2019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CED92-4F14-4CB5-A2D7-C4EB1BDC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61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" t="36129" r="-124" b="7621"/>
          <a:stretch/>
        </p:blipFill>
        <p:spPr>
          <a:xfrm>
            <a:off x="7620" y="0"/>
            <a:ext cx="121767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82572"/>
            <a:ext cx="9144000" cy="1428614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Imaging voltage signals in cortical layer 1 of awake mice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374" y="5509217"/>
            <a:ext cx="2908663" cy="1013505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 Schuman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 11, 2019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374" y="6409509"/>
            <a:ext cx="1191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Spring Harbor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Laboratory,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Imaging S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tructure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Function in the Nervous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29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705593"/>
            <a:ext cx="10515600" cy="69519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activity in point probabilities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71" y="1964987"/>
            <a:ext cx="5854552" cy="4390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743" y="1964987"/>
            <a:ext cx="5854552" cy="439091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7850221" y="3589507"/>
            <a:ext cx="116731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748701" y="3220175"/>
            <a:ext cx="764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Spike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62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244" y="207933"/>
            <a:ext cx="8589513" cy="644213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7645940" y="4338536"/>
            <a:ext cx="0" cy="14202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020615" y="3969204"/>
            <a:ext cx="1238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Threshold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244" y="207932"/>
            <a:ext cx="8589514" cy="644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6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482" y="2000253"/>
            <a:ext cx="5197808" cy="389835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705593"/>
            <a:ext cx="10515600" cy="69519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know exactly when stimulus is delivered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5A8CA1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00" end="40084.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097" y="2107258"/>
            <a:ext cx="6274341" cy="352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1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197" y="182398"/>
            <a:ext cx="8657606" cy="649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0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995" y="481526"/>
            <a:ext cx="3690015" cy="27675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82" y="481527"/>
            <a:ext cx="3690015" cy="2767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82" y="3526284"/>
            <a:ext cx="3690015" cy="27675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995" y="3526284"/>
            <a:ext cx="3690015" cy="27675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8" y="481526"/>
            <a:ext cx="3690015" cy="27675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8" y="3526284"/>
            <a:ext cx="3690015" cy="276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8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1968" y="1916351"/>
            <a:ext cx="1036806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 spiking, ~40% of spikes in ~30% of the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Subthreshold activity, up/down states, hyperpolarizations not analyzed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analyzed one cell in L1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responses to ON and OFF stimuli not analyzed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Direction selectivity with each ON period not analyzed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a wealth of data to look at!</a:t>
            </a:r>
          </a:p>
          <a:p>
            <a:endParaRPr lang="en-US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71856" y="705593"/>
            <a:ext cx="11848289" cy="6951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Caveats and other things to consider</a:t>
            </a:r>
            <a:endParaRPr lang="en-US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02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 and thanks</a:t>
            </a:r>
            <a:endParaRPr lang="en-US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ASAP voltage imaging</a:t>
            </a:r>
          </a:p>
          <a:p>
            <a:pPr lvl="1"/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Benjamin Mathieu</a:t>
            </a:r>
          </a:p>
          <a:p>
            <a:pPr lvl="1"/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Stéphane Dieudonné</a:t>
            </a:r>
          </a:p>
          <a:p>
            <a:pPr lvl="1"/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Michael Lin</a:t>
            </a:r>
          </a:p>
          <a:p>
            <a:pPr lvl="2"/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out the paper on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biorxiv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Chavarha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2019)</a:t>
            </a:r>
          </a:p>
          <a:p>
            <a:pPr lvl="1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Iacaruso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Calcium Imaging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Luca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Godenzini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Clarissa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Whitmire</a:t>
            </a:r>
            <a:endParaRPr lang="en-US" sz="4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4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 instructors and TAs for the feedback and thorough answers to questions. Thor labs for providing calcium imaging 2p system.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0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goals and the questions: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891982" cy="465830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#1 – Voltage imaging in awake head-fixed mice.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the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raw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looks like?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that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with depth, expression, etc…?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good and bad examples?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is the data processed and visualized?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really see spikes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lvl="1" indent="0">
              <a:buNone/>
            </a:pPr>
            <a:endParaRPr lang="en-US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#2 – Calcium imaging in awake head-fixed mice.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going to talk about this today.</a:t>
            </a:r>
          </a:p>
        </p:txBody>
      </p:sp>
    </p:spTree>
    <p:extLst>
      <p:ext uri="{BB962C8B-B14F-4D97-AF65-F5344CB8AC3E}">
        <p14:creationId xmlns:p14="http://schemas.microsoft.com/office/powerpoint/2010/main" val="127497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138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#1: Voltage imaging in awake mice.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051" y="1507790"/>
            <a:ext cx="11147898" cy="4795736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ASAP3 voltage imaging in awake head-fixed mouse</a:t>
            </a:r>
          </a:p>
          <a:p>
            <a:pPr lvl="1"/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Newest version; two photon compatible voltage indicator; soma-targeted</a:t>
            </a:r>
          </a:p>
          <a:p>
            <a:pPr lvl="1"/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Developed by Michael Lin’s lab; virally injected, sparse infection</a:t>
            </a:r>
          </a:p>
          <a:p>
            <a:pPr lvl="1"/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Inverted signal, so spikes and depolarizations are decreased fluorescence</a:t>
            </a:r>
          </a:p>
          <a:p>
            <a:pPr marL="457200" lvl="1" indent="0">
              <a:buNone/>
            </a:pPr>
            <a:endParaRPr lang="en-US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Imaged L1 cells (all interneurons) and L2/3 pyramidal cells; only discussing L1</a:t>
            </a:r>
          </a:p>
          <a:p>
            <a:pPr lvl="1"/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 cell responses are particularly relevant to my work.</a:t>
            </a:r>
          </a:p>
          <a:p>
            <a:pPr lvl="1"/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Deeper imaging includes more neuropil = worse SNR</a:t>
            </a:r>
          </a:p>
          <a:p>
            <a:pPr marL="0" indent="0">
              <a:buNone/>
            </a:pPr>
            <a:endParaRPr lang="en-US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 cortex during spontaneous activity and moving gratings; only discussing moving gratings</a:t>
            </a:r>
          </a:p>
          <a:p>
            <a:pPr marL="0" indent="0">
              <a:buNone/>
            </a:pPr>
            <a:endParaRPr lang="en-US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Utilized Stephane and Benjamin’s two-photon ultrafast local volume excitation (ULOVE) system</a:t>
            </a:r>
          </a:p>
          <a:p>
            <a:pPr lvl="1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ULOVE utilizes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AODs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imaging volumes very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(kHz rates)</a:t>
            </a:r>
          </a:p>
          <a:p>
            <a:pPr lvl="1"/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Random access imaging</a:t>
            </a:r>
          </a:p>
        </p:txBody>
      </p:sp>
    </p:spTree>
    <p:extLst>
      <p:ext uri="{BB962C8B-B14F-4D97-AF65-F5344CB8AC3E}">
        <p14:creationId xmlns:p14="http://schemas.microsoft.com/office/powerpoint/2010/main" val="408060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9" b="3620"/>
          <a:stretch/>
        </p:blipFill>
        <p:spPr>
          <a:xfrm>
            <a:off x="249112" y="369651"/>
            <a:ext cx="11693776" cy="611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14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037631"/>
            <a:ext cx="10515600" cy="78273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L1 interneurons have preferred stimuli?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9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A8CA1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00" end="40084.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3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0677" y="382090"/>
            <a:ext cx="109306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we automatically extract spikes?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6851" y="1449421"/>
            <a:ext cx="1053505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Extract data from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initial bleaching period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pass filter the data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 function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 a threshold for spiking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spike 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stimulus files to find stimulus 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 the spikes by stimulus period (ON or OFF)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 ON spikes by similar stimuli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16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/>
          <p:nvPr/>
        </p:nvCxnSpPr>
        <p:spPr>
          <a:xfrm>
            <a:off x="10710153" y="4114802"/>
            <a:ext cx="0" cy="208171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10710153" y="2188725"/>
            <a:ext cx="0" cy="192607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334995" y="6196521"/>
            <a:ext cx="164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Depolarization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41479" y="1806088"/>
            <a:ext cx="164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Hyperpolar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162187"/>
            <a:ext cx="1877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L1 cell (~70</a:t>
            </a:r>
            <a:r>
              <a:rPr lang="el-G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deep)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532" y="413434"/>
            <a:ext cx="8287943" cy="621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1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6162187"/>
            <a:ext cx="1877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L1 cell (~70</a:t>
            </a:r>
            <a:r>
              <a:rPr lang="el-G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deep)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532" y="413433"/>
            <a:ext cx="8287943" cy="6215957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10710153" y="4114802"/>
            <a:ext cx="0" cy="208171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0710153" y="2188725"/>
            <a:ext cx="0" cy="192607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334995" y="6196521"/>
            <a:ext cx="164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Depolarization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41479" y="1806088"/>
            <a:ext cx="164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Hyperpolar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535038" y="4776281"/>
            <a:ext cx="116731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433518" y="4406949"/>
            <a:ext cx="764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Spike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04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</TotalTime>
  <Words>455</Words>
  <Application>Microsoft Office PowerPoint</Application>
  <PresentationFormat>Widescreen</PresentationFormat>
  <Paragraphs>87</Paragraphs>
  <Slides>17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Imaging voltage signals in cortical layer 1 of awake mice</vt:lpstr>
      <vt:lpstr>The goals and the questions:</vt:lpstr>
      <vt:lpstr>Project #1: Voltage imaging in awake mice.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 and thanks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(Working title) Imaging voltage and calcium signals in mice cortex</dc:title>
  <dc:creator>Admin</dc:creator>
  <cp:lastModifiedBy>Admin</cp:lastModifiedBy>
  <cp:revision>85</cp:revision>
  <dcterms:created xsi:type="dcterms:W3CDTF">2019-08-07T00:13:54Z</dcterms:created>
  <dcterms:modified xsi:type="dcterms:W3CDTF">2019-08-11T13:02:47Z</dcterms:modified>
</cp:coreProperties>
</file>