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f155b994b_0_4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f155b994b_0_4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5f163ce710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5f163ce710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5f163ce710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5f163ce71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5f163ce710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5f163ce710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5f163ce710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5f163ce710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5f163ce710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5f163ce710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5f155b994b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5f155b994b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5f155b994b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5f155b994b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5e929ca6a5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5e929ca6a5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5e929ca6a5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5e929ca6a5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5f155b994b_0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5f155b994b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5e929ca6a5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5e929ca6a5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5e929ca6a5_0_3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5e929ca6a5_0_3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5e929ca6a5_0_3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5e929ca6a5_0_3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5f155b994b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5f155b994b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5f155b994b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5f155b994b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5f155b994b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5f155b994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5f155b994b_0_4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5f155b994b_0_4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5f155b994b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5f155b994b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5f155b994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5f155b994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5f155b994b_0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5f155b994b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5e929ca6a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5e929ca6a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5f155b994b_0_2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5f155b994b_0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5f155b994b_0_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5f155b994b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5f155b994b_0_3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5f155b994b_0_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5f155b994b_0_3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5f155b994b_0_3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5f155b994b_0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5f155b994b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5f155b994b_0_2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5f155b994b_0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5f155b994b_0_3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5f155b994b_0_3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5f155b994b_0_4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5f155b994b_0_4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5f155b994b_0_3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5f155b994b_0_3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5f155b994b_0_4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5f155b994b_0_4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5e929ca6a5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5e929ca6a5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5f155b994b_0_4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5f155b994b_0_4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5f155b994b_0_4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5f155b994b_0_4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5f155b994b_0_4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5f155b994b_0_4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5f155b994b_0_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5f155b994b_0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5f155b994b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5f155b994b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5e929ca6a5_0_3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5e929ca6a5_0_3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5f163ce71b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5f163ce71b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5e929ca6a5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5e929ca6a5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5e929ca6a5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5e929ca6a5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5e929ca6a5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5e929ca6a5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5e929ca6a5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5e929ca6a5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5f163ce710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5f163ce710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gif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Relationship Id="rId4" Type="http://schemas.openxmlformats.org/officeDocument/2006/relationships/image" Target="../media/image16.png"/><Relationship Id="rId5" Type="http://schemas.openxmlformats.org/officeDocument/2006/relationships/image" Target="../media/image26.png"/><Relationship Id="rId6" Type="http://schemas.openxmlformats.org/officeDocument/2006/relationships/image" Target="../media/image25.png"/><Relationship Id="rId7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9.png"/><Relationship Id="rId4" Type="http://schemas.openxmlformats.org/officeDocument/2006/relationships/image" Target="../media/image50.png"/><Relationship Id="rId5" Type="http://schemas.openxmlformats.org/officeDocument/2006/relationships/image" Target="../media/image30.png"/><Relationship Id="rId6" Type="http://schemas.openxmlformats.org/officeDocument/2006/relationships/image" Target="../media/image63.png"/><Relationship Id="rId7" Type="http://schemas.openxmlformats.org/officeDocument/2006/relationships/image" Target="../media/image65.png"/><Relationship Id="rId8" Type="http://schemas.openxmlformats.org/officeDocument/2006/relationships/image" Target="../media/image6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4.png"/><Relationship Id="rId4" Type="http://schemas.openxmlformats.org/officeDocument/2006/relationships/image" Target="../media/image49.png"/><Relationship Id="rId5" Type="http://schemas.openxmlformats.org/officeDocument/2006/relationships/image" Target="../media/image40.png"/><Relationship Id="rId6" Type="http://schemas.openxmlformats.org/officeDocument/2006/relationships/image" Target="../media/image48.png"/><Relationship Id="rId7" Type="http://schemas.openxmlformats.org/officeDocument/2006/relationships/image" Target="../media/image6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Relationship Id="rId4" Type="http://schemas.openxmlformats.org/officeDocument/2006/relationships/image" Target="../media/image8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9.png"/><Relationship Id="rId8" Type="http://schemas.openxmlformats.org/officeDocument/2006/relationships/image" Target="../media/image2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4.png"/><Relationship Id="rId7" Type="http://schemas.openxmlformats.org/officeDocument/2006/relationships/image" Target="../media/image74.png"/><Relationship Id="rId8" Type="http://schemas.openxmlformats.org/officeDocument/2006/relationships/image" Target="../media/image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4.png"/><Relationship Id="rId7" Type="http://schemas.openxmlformats.org/officeDocument/2006/relationships/image" Target="../media/image74.png"/><Relationship Id="rId8" Type="http://schemas.openxmlformats.org/officeDocument/2006/relationships/image" Target="../media/image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6.png"/><Relationship Id="rId4" Type="http://schemas.openxmlformats.org/officeDocument/2006/relationships/image" Target="../media/image38.png"/><Relationship Id="rId5" Type="http://schemas.openxmlformats.org/officeDocument/2006/relationships/image" Target="../media/image29.png"/><Relationship Id="rId6" Type="http://schemas.openxmlformats.org/officeDocument/2006/relationships/image" Target="../media/image32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2.png"/><Relationship Id="rId4" Type="http://schemas.openxmlformats.org/officeDocument/2006/relationships/image" Target="../media/image35.png"/><Relationship Id="rId5" Type="http://schemas.openxmlformats.org/officeDocument/2006/relationships/image" Target="../media/image33.png"/><Relationship Id="rId6" Type="http://schemas.openxmlformats.org/officeDocument/2006/relationships/image" Target="../media/image31.png"/><Relationship Id="rId7" Type="http://schemas.openxmlformats.org/officeDocument/2006/relationships/image" Target="../media/image3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7.jpg"/><Relationship Id="rId4" Type="http://schemas.openxmlformats.org/officeDocument/2006/relationships/image" Target="../media/image44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7.jpg"/><Relationship Id="rId4" Type="http://schemas.openxmlformats.org/officeDocument/2006/relationships/image" Target="../media/image44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gif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9.png"/><Relationship Id="rId4" Type="http://schemas.openxmlformats.org/officeDocument/2006/relationships/image" Target="../media/image39.png"/><Relationship Id="rId5" Type="http://schemas.openxmlformats.org/officeDocument/2006/relationships/image" Target="../media/image41.png"/><Relationship Id="rId6" Type="http://schemas.openxmlformats.org/officeDocument/2006/relationships/image" Target="../media/image37.png"/><Relationship Id="rId7" Type="http://schemas.openxmlformats.org/officeDocument/2006/relationships/image" Target="../media/image4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3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53.png"/><Relationship Id="rId7" Type="http://schemas.openxmlformats.org/officeDocument/2006/relationships/image" Target="../media/image5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6" Type="http://schemas.openxmlformats.org/officeDocument/2006/relationships/image" Target="../media/image12.png"/><Relationship Id="rId7" Type="http://schemas.openxmlformats.org/officeDocument/2006/relationships/image" Target="../media/image5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5.gif"/><Relationship Id="rId4" Type="http://schemas.openxmlformats.org/officeDocument/2006/relationships/image" Target="../media/image6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5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5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7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6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9.png"/><Relationship Id="rId6" Type="http://schemas.openxmlformats.org/officeDocument/2006/relationships/image" Target="../media/image64.png"/><Relationship Id="rId7" Type="http://schemas.openxmlformats.org/officeDocument/2006/relationships/image" Target="../media/image59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hyperlink" Target="http://drive.google.com/file/d/1IY8YIGU9d-ud1dAMjY-uQI4Cu9LwGYIQ/view" TargetMode="External"/><Relationship Id="rId4" Type="http://schemas.openxmlformats.org/officeDocument/2006/relationships/image" Target="../media/image57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7.png"/><Relationship Id="rId6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15.png"/><Relationship Id="rId7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Relationship Id="rId4" Type="http://schemas.openxmlformats.org/officeDocument/2006/relationships/image" Target="../media/image14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21086"/>
            <a:ext cx="9144000" cy="2501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2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Intuition for Fourier transform</a:t>
            </a:r>
            <a:endParaRPr/>
          </a:p>
        </p:txBody>
      </p:sp>
      <p:pic>
        <p:nvPicPr>
          <p:cNvPr id="165" name="Google Shape;16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726175"/>
            <a:ext cx="8839201" cy="22886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6" name="Google Shape;166;p22"/>
          <p:cNvCxnSpPr/>
          <p:nvPr/>
        </p:nvCxnSpPr>
        <p:spPr>
          <a:xfrm>
            <a:off x="2656775" y="2902725"/>
            <a:ext cx="730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67" name="Google Shape;16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52012" y="3042875"/>
            <a:ext cx="940024" cy="35905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2"/>
          <p:cNvSpPr txBox="1"/>
          <p:nvPr/>
        </p:nvSpPr>
        <p:spPr>
          <a:xfrm>
            <a:off x="2633675" y="2247900"/>
            <a:ext cx="7767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FT</a:t>
            </a:r>
            <a:endParaRPr i="1" sz="2400"/>
          </a:p>
        </p:txBody>
      </p:sp>
      <p:sp>
        <p:nvSpPr>
          <p:cNvPr id="169" name="Google Shape;169;p22"/>
          <p:cNvSpPr txBox="1"/>
          <p:nvPr/>
        </p:nvSpPr>
        <p:spPr>
          <a:xfrm>
            <a:off x="675525" y="4014850"/>
            <a:ext cx="11325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space</a:t>
            </a:r>
            <a:endParaRPr i="1" sz="2400"/>
          </a:p>
        </p:txBody>
      </p:sp>
      <p:sp>
        <p:nvSpPr>
          <p:cNvPr id="170" name="Google Shape;170;p22"/>
          <p:cNvSpPr txBox="1"/>
          <p:nvPr/>
        </p:nvSpPr>
        <p:spPr>
          <a:xfrm>
            <a:off x="3728375" y="4014850"/>
            <a:ext cx="2006100" cy="4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spatial freq</a:t>
            </a:r>
            <a:endParaRPr i="1" sz="2400"/>
          </a:p>
        </p:txBody>
      </p:sp>
      <p:sp>
        <p:nvSpPr>
          <p:cNvPr id="171" name="Google Shape;171;p22"/>
          <p:cNvSpPr txBox="1"/>
          <p:nvPr/>
        </p:nvSpPr>
        <p:spPr>
          <a:xfrm>
            <a:off x="3976475" y="1229500"/>
            <a:ext cx="15099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amplitude</a:t>
            </a:r>
            <a:endParaRPr i="1" sz="2400"/>
          </a:p>
        </p:txBody>
      </p:sp>
      <p:sp>
        <p:nvSpPr>
          <p:cNvPr id="172" name="Google Shape;172;p22"/>
          <p:cNvSpPr txBox="1"/>
          <p:nvPr/>
        </p:nvSpPr>
        <p:spPr>
          <a:xfrm>
            <a:off x="6674775" y="1229500"/>
            <a:ext cx="15099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phase</a:t>
            </a:r>
            <a:endParaRPr i="1" sz="2400"/>
          </a:p>
        </p:txBody>
      </p:sp>
      <p:sp>
        <p:nvSpPr>
          <p:cNvPr id="173" name="Google Shape;173;p22"/>
          <p:cNvSpPr txBox="1"/>
          <p:nvPr/>
        </p:nvSpPr>
        <p:spPr>
          <a:xfrm>
            <a:off x="292950" y="865325"/>
            <a:ext cx="20061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</a:t>
            </a:r>
            <a:r>
              <a:rPr lang="en" sz="2400"/>
              <a:t>mplitude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(phase = 0)</a:t>
            </a:r>
            <a:endParaRPr sz="2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3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Intuition for Fourier transform: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Scaling</a:t>
            </a:r>
            <a:endParaRPr b="1"/>
          </a:p>
        </p:txBody>
      </p:sp>
      <p:pic>
        <p:nvPicPr>
          <p:cNvPr id="179" name="Google Shape;179;p23"/>
          <p:cNvPicPr preferRelativeResize="0"/>
          <p:nvPr/>
        </p:nvPicPr>
        <p:blipFill rotWithShape="1">
          <a:blip r:embed="rId3">
            <a:alphaModFix/>
          </a:blip>
          <a:srcRect b="68711" l="0" r="-1327" t="0"/>
          <a:stretch/>
        </p:blipFill>
        <p:spPr>
          <a:xfrm>
            <a:off x="52175" y="2601425"/>
            <a:ext cx="4260301" cy="118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3"/>
          <p:cNvPicPr preferRelativeResize="0"/>
          <p:nvPr/>
        </p:nvPicPr>
        <p:blipFill rotWithShape="1">
          <a:blip r:embed="rId3">
            <a:alphaModFix/>
          </a:blip>
          <a:srcRect b="0" l="0" r="0" t="35654"/>
          <a:stretch/>
        </p:blipFill>
        <p:spPr>
          <a:xfrm>
            <a:off x="4572000" y="1971270"/>
            <a:ext cx="4499874" cy="2616829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3"/>
          <p:cNvSpPr txBox="1"/>
          <p:nvPr/>
        </p:nvSpPr>
        <p:spPr>
          <a:xfrm>
            <a:off x="1505650" y="2086302"/>
            <a:ext cx="15099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amplitude</a:t>
            </a:r>
            <a:endParaRPr i="1" sz="1800"/>
          </a:p>
        </p:txBody>
      </p:sp>
      <p:sp>
        <p:nvSpPr>
          <p:cNvPr id="182" name="Google Shape;182;p23"/>
          <p:cNvSpPr txBox="1"/>
          <p:nvPr/>
        </p:nvSpPr>
        <p:spPr>
          <a:xfrm>
            <a:off x="2833500" y="2086302"/>
            <a:ext cx="15099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phase</a:t>
            </a:r>
            <a:endParaRPr i="1" sz="1800"/>
          </a:p>
        </p:txBody>
      </p:sp>
      <p:pic>
        <p:nvPicPr>
          <p:cNvPr id="183" name="Google Shape;18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1812" y="3804875"/>
            <a:ext cx="940024" cy="35905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3"/>
          <p:cNvSpPr txBox="1"/>
          <p:nvPr/>
        </p:nvSpPr>
        <p:spPr>
          <a:xfrm>
            <a:off x="1033475" y="2705100"/>
            <a:ext cx="776700" cy="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FT</a:t>
            </a:r>
            <a:endParaRPr i="1" sz="2400"/>
          </a:p>
        </p:txBody>
      </p:sp>
      <p:cxnSp>
        <p:nvCxnSpPr>
          <p:cNvPr id="185" name="Google Shape;185;p23"/>
          <p:cNvCxnSpPr/>
          <p:nvPr/>
        </p:nvCxnSpPr>
        <p:spPr>
          <a:xfrm>
            <a:off x="1188875" y="3283725"/>
            <a:ext cx="445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6" name="Google Shape;186;p23"/>
          <p:cNvSpPr txBox="1"/>
          <p:nvPr/>
        </p:nvSpPr>
        <p:spPr>
          <a:xfrm>
            <a:off x="1891825" y="3669150"/>
            <a:ext cx="2006100" cy="4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spatial freq</a:t>
            </a:r>
            <a:endParaRPr i="1" sz="1800"/>
          </a:p>
        </p:txBody>
      </p:sp>
      <p:cxnSp>
        <p:nvCxnSpPr>
          <p:cNvPr id="187" name="Google Shape;187;p23"/>
          <p:cNvCxnSpPr/>
          <p:nvPr/>
        </p:nvCxnSpPr>
        <p:spPr>
          <a:xfrm>
            <a:off x="6012553" y="1831875"/>
            <a:ext cx="0" cy="3123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8" name="Google Shape;188;p23"/>
          <p:cNvSpPr txBox="1"/>
          <p:nvPr/>
        </p:nvSpPr>
        <p:spPr>
          <a:xfrm>
            <a:off x="5624200" y="1323575"/>
            <a:ext cx="776700" cy="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FT</a:t>
            </a:r>
            <a:endParaRPr i="1" sz="2400"/>
          </a:p>
        </p:txBody>
      </p:sp>
      <p:sp>
        <p:nvSpPr>
          <p:cNvPr id="189" name="Google Shape;189;p23"/>
          <p:cNvSpPr txBox="1"/>
          <p:nvPr/>
        </p:nvSpPr>
        <p:spPr>
          <a:xfrm>
            <a:off x="128375" y="1399775"/>
            <a:ext cx="4053600" cy="4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Signals broad in space are narrow in spatial freq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Signals narrow in space are broad in spatial freq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4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Intuition for Fourier transform: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Translation and Phase</a:t>
            </a:r>
            <a:endParaRPr b="1"/>
          </a:p>
        </p:txBody>
      </p:sp>
      <p:sp>
        <p:nvSpPr>
          <p:cNvPr id="195" name="Google Shape;195;p24"/>
          <p:cNvSpPr txBox="1"/>
          <p:nvPr/>
        </p:nvSpPr>
        <p:spPr>
          <a:xfrm>
            <a:off x="1181200" y="3714650"/>
            <a:ext cx="3597300" cy="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Multiplication by plane wave in one domain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is shift in the other domain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Consequence for steering a pattern.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6" name="Google Shape;196;p24"/>
          <p:cNvPicPr preferRelativeResize="0"/>
          <p:nvPr/>
        </p:nvPicPr>
        <p:blipFill rotWithShape="1">
          <a:blip r:embed="rId3">
            <a:alphaModFix/>
          </a:blip>
          <a:srcRect b="8447" l="8371" r="7403" t="10013"/>
          <a:stretch/>
        </p:blipFill>
        <p:spPr>
          <a:xfrm>
            <a:off x="4662986" y="1737375"/>
            <a:ext cx="1974701" cy="143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4"/>
          <p:cNvPicPr preferRelativeResize="0"/>
          <p:nvPr/>
        </p:nvPicPr>
        <p:blipFill rotWithShape="1">
          <a:blip r:embed="rId4">
            <a:alphaModFix/>
          </a:blip>
          <a:srcRect b="0" l="0" r="74114" t="0"/>
          <a:stretch/>
        </p:blipFill>
        <p:spPr>
          <a:xfrm>
            <a:off x="149011" y="1797312"/>
            <a:ext cx="1286101" cy="12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4"/>
          <p:cNvSpPr txBox="1"/>
          <p:nvPr/>
        </p:nvSpPr>
        <p:spPr>
          <a:xfrm>
            <a:off x="2848861" y="1331700"/>
            <a:ext cx="1221000" cy="4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Translate up</a:t>
            </a:r>
            <a:endParaRPr/>
          </a:p>
        </p:txBody>
      </p:sp>
      <p:sp>
        <p:nvSpPr>
          <p:cNvPr id="199" name="Google Shape;199;p24"/>
          <p:cNvSpPr txBox="1"/>
          <p:nvPr/>
        </p:nvSpPr>
        <p:spPr>
          <a:xfrm>
            <a:off x="1675761" y="2116650"/>
            <a:ext cx="776700" cy="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FT</a:t>
            </a:r>
            <a:endParaRPr i="1" sz="2400"/>
          </a:p>
        </p:txBody>
      </p:sp>
      <p:cxnSp>
        <p:nvCxnSpPr>
          <p:cNvPr id="200" name="Google Shape;200;p24"/>
          <p:cNvCxnSpPr/>
          <p:nvPr/>
        </p:nvCxnSpPr>
        <p:spPr>
          <a:xfrm>
            <a:off x="3113250" y="2695275"/>
            <a:ext cx="445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1" name="Google Shape;201;p24"/>
          <p:cNvSpPr txBox="1"/>
          <p:nvPr/>
        </p:nvSpPr>
        <p:spPr>
          <a:xfrm>
            <a:off x="4923586" y="1331700"/>
            <a:ext cx="1490700" cy="4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Translate down</a:t>
            </a:r>
            <a:endParaRPr/>
          </a:p>
        </p:txBody>
      </p:sp>
      <p:pic>
        <p:nvPicPr>
          <p:cNvPr id="202" name="Google Shape;202;p24"/>
          <p:cNvPicPr preferRelativeResize="0"/>
          <p:nvPr/>
        </p:nvPicPr>
        <p:blipFill rotWithShape="1">
          <a:blip r:embed="rId5">
            <a:alphaModFix/>
          </a:blip>
          <a:srcRect b="9357" l="14518" r="11784" t="10865"/>
          <a:stretch/>
        </p:blipFill>
        <p:spPr>
          <a:xfrm>
            <a:off x="2674674" y="1723563"/>
            <a:ext cx="1766098" cy="143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4"/>
          <p:cNvPicPr preferRelativeResize="0"/>
          <p:nvPr/>
        </p:nvPicPr>
        <p:blipFill rotWithShape="1">
          <a:blip r:embed="rId6">
            <a:alphaModFix/>
          </a:blip>
          <a:srcRect b="5942" l="14892" r="12706" t="10242"/>
          <a:stretch/>
        </p:blipFill>
        <p:spPr>
          <a:xfrm>
            <a:off x="7001000" y="1624175"/>
            <a:ext cx="1766099" cy="15332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4"/>
          <p:cNvSpPr txBox="1"/>
          <p:nvPr/>
        </p:nvSpPr>
        <p:spPr>
          <a:xfrm>
            <a:off x="7148413" y="1331700"/>
            <a:ext cx="1221000" cy="4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Translate left</a:t>
            </a:r>
            <a:endParaRPr/>
          </a:p>
        </p:txBody>
      </p:sp>
      <p:pic>
        <p:nvPicPr>
          <p:cNvPr id="205" name="Google Shape;205;p24"/>
          <p:cNvPicPr preferRelativeResize="0"/>
          <p:nvPr/>
        </p:nvPicPr>
        <p:blipFill rotWithShape="1">
          <a:blip r:embed="rId7">
            <a:alphaModFix/>
          </a:blip>
          <a:srcRect b="8418" l="14502" r="12435" t="10008"/>
          <a:stretch/>
        </p:blipFill>
        <p:spPr>
          <a:xfrm>
            <a:off x="7001000" y="3271875"/>
            <a:ext cx="1831301" cy="153327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4"/>
          <p:cNvSpPr txBox="1"/>
          <p:nvPr/>
        </p:nvSpPr>
        <p:spPr>
          <a:xfrm>
            <a:off x="7200202" y="2993425"/>
            <a:ext cx="1490700" cy="4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Translate right</a:t>
            </a:r>
            <a:endParaRPr/>
          </a:p>
        </p:txBody>
      </p:sp>
      <p:cxnSp>
        <p:nvCxnSpPr>
          <p:cNvPr id="207" name="Google Shape;207;p24"/>
          <p:cNvCxnSpPr/>
          <p:nvPr/>
        </p:nvCxnSpPr>
        <p:spPr>
          <a:xfrm>
            <a:off x="1805900" y="2695275"/>
            <a:ext cx="445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5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Intuition for Fourier transform: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Windowing and Resolution</a:t>
            </a:r>
            <a:endParaRPr b="1"/>
          </a:p>
        </p:txBody>
      </p:sp>
      <p:pic>
        <p:nvPicPr>
          <p:cNvPr id="213" name="Google Shape;21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9405" y="3592868"/>
            <a:ext cx="1485123" cy="1427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8209" y="3573718"/>
            <a:ext cx="1777587" cy="1427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1300" y="3573539"/>
            <a:ext cx="1485122" cy="1428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26715" y="1886223"/>
            <a:ext cx="1777583" cy="1417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5"/>
          <p:cNvPicPr preferRelativeResize="0"/>
          <p:nvPr/>
        </p:nvPicPr>
        <p:blipFill rotWithShape="1">
          <a:blip r:embed="rId7">
            <a:alphaModFix/>
          </a:blip>
          <a:srcRect b="0" l="0" r="17525" t="0"/>
          <a:stretch/>
        </p:blipFill>
        <p:spPr>
          <a:xfrm>
            <a:off x="933246" y="1886223"/>
            <a:ext cx="1446445" cy="1417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90027" y="1896987"/>
            <a:ext cx="1523861" cy="1469614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5"/>
          <p:cNvSpPr txBox="1"/>
          <p:nvPr/>
        </p:nvSpPr>
        <p:spPr>
          <a:xfrm>
            <a:off x="1686575" y="1023025"/>
            <a:ext cx="5911800" cy="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Windowing in one domain is blur in the other.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Consequence: if you don’t fill your SLM, you get blur in hologram</a:t>
            </a:r>
            <a:endParaRPr/>
          </a:p>
        </p:txBody>
      </p:sp>
      <p:cxnSp>
        <p:nvCxnSpPr>
          <p:cNvPr id="220" name="Google Shape;220;p25"/>
          <p:cNvCxnSpPr/>
          <p:nvPr/>
        </p:nvCxnSpPr>
        <p:spPr>
          <a:xfrm>
            <a:off x="4637975" y="2902725"/>
            <a:ext cx="730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1" name="Google Shape;221;p25"/>
          <p:cNvSpPr txBox="1"/>
          <p:nvPr/>
        </p:nvSpPr>
        <p:spPr>
          <a:xfrm>
            <a:off x="4614875" y="2247900"/>
            <a:ext cx="7767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FT</a:t>
            </a:r>
            <a:endParaRPr i="1" sz="2400"/>
          </a:p>
        </p:txBody>
      </p:sp>
      <p:cxnSp>
        <p:nvCxnSpPr>
          <p:cNvPr id="222" name="Google Shape;222;p25"/>
          <p:cNvCxnSpPr/>
          <p:nvPr/>
        </p:nvCxnSpPr>
        <p:spPr>
          <a:xfrm>
            <a:off x="4637975" y="4655325"/>
            <a:ext cx="730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3" name="Google Shape;223;p25"/>
          <p:cNvSpPr txBox="1"/>
          <p:nvPr/>
        </p:nvSpPr>
        <p:spPr>
          <a:xfrm>
            <a:off x="4614875" y="4000500"/>
            <a:ext cx="7767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FT</a:t>
            </a:r>
            <a:endParaRPr i="1" sz="2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Broad in one domain, narrow in the other domain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Shift in one domain, multiply by plane wave in other domain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Window in one domain, blur in the other domain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(Multiplication in one domain is convolution in other domain)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(These help for guiding / interpreting Design of Holograms)</a:t>
            </a:r>
            <a:endParaRPr/>
          </a:p>
        </p:txBody>
      </p:sp>
      <p:sp>
        <p:nvSpPr>
          <p:cNvPr id="229" name="Google Shape;229;p26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Intuition for Fourier transform: </a:t>
            </a:r>
            <a:endParaRPr b="1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7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Hologram Miracle: P</a:t>
            </a:r>
            <a:r>
              <a:rPr lang="en"/>
              <a:t>hase modulation is enough</a:t>
            </a:r>
            <a:endParaRPr/>
          </a:p>
        </p:txBody>
      </p:sp>
      <p:pic>
        <p:nvPicPr>
          <p:cNvPr id="235" name="Google Shape;23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1975" y="891950"/>
            <a:ext cx="2500149" cy="187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03450" y="2961900"/>
            <a:ext cx="3010426" cy="225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011075"/>
            <a:ext cx="2879250" cy="215945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7"/>
          <p:cNvSpPr txBox="1"/>
          <p:nvPr/>
        </p:nvSpPr>
        <p:spPr>
          <a:xfrm>
            <a:off x="64350" y="2681250"/>
            <a:ext cx="30000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Input: Gaussian Beam Intensity</a:t>
            </a:r>
            <a:endParaRPr/>
          </a:p>
        </p:txBody>
      </p:sp>
      <p:sp>
        <p:nvSpPr>
          <p:cNvPr id="239" name="Google Shape;239;p27"/>
          <p:cNvSpPr txBox="1"/>
          <p:nvPr/>
        </p:nvSpPr>
        <p:spPr>
          <a:xfrm>
            <a:off x="3334500" y="2681250"/>
            <a:ext cx="26403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Solved: Phase for spatial freq</a:t>
            </a:r>
            <a:endParaRPr/>
          </a:p>
        </p:txBody>
      </p:sp>
      <p:sp>
        <p:nvSpPr>
          <p:cNvPr id="240" name="Google Shape;240;p27"/>
          <p:cNvSpPr txBox="1"/>
          <p:nvPr/>
        </p:nvSpPr>
        <p:spPr>
          <a:xfrm>
            <a:off x="6796150" y="669550"/>
            <a:ext cx="20781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Target: Orger Hologram</a:t>
            </a:r>
            <a:endParaRPr/>
          </a:p>
        </p:txBody>
      </p:sp>
      <p:pic>
        <p:nvPicPr>
          <p:cNvPr id="241" name="Google Shape;241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34500" y="3265900"/>
            <a:ext cx="2475000" cy="185625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7"/>
          <p:cNvSpPr txBox="1"/>
          <p:nvPr/>
        </p:nvSpPr>
        <p:spPr>
          <a:xfrm>
            <a:off x="3050075" y="3751825"/>
            <a:ext cx="3885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X</a:t>
            </a:r>
            <a:endParaRPr/>
          </a:p>
        </p:txBody>
      </p:sp>
      <p:cxnSp>
        <p:nvCxnSpPr>
          <p:cNvPr id="243" name="Google Shape;243;p27"/>
          <p:cNvCxnSpPr/>
          <p:nvPr/>
        </p:nvCxnSpPr>
        <p:spPr>
          <a:xfrm>
            <a:off x="5765125" y="4267938"/>
            <a:ext cx="730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44" name="Google Shape;244;p27"/>
          <p:cNvSpPr txBox="1"/>
          <p:nvPr/>
        </p:nvSpPr>
        <p:spPr>
          <a:xfrm>
            <a:off x="5742025" y="3613113"/>
            <a:ext cx="7767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FT</a:t>
            </a:r>
            <a:endParaRPr i="1" sz="2400"/>
          </a:p>
        </p:txBody>
      </p:sp>
      <p:sp>
        <p:nvSpPr>
          <p:cNvPr id="245" name="Google Shape;245;p27"/>
          <p:cNvSpPr txBox="1"/>
          <p:nvPr/>
        </p:nvSpPr>
        <p:spPr>
          <a:xfrm>
            <a:off x="6275050" y="2681250"/>
            <a:ext cx="30105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Result</a:t>
            </a:r>
            <a:r>
              <a:rPr lang="en">
                <a:solidFill>
                  <a:schemeClr val="dk1"/>
                </a:solidFill>
              </a:rPr>
              <a:t>: Orger Hologram (speckle)</a:t>
            </a:r>
            <a:endParaRPr/>
          </a:p>
        </p:txBody>
      </p:sp>
      <p:pic>
        <p:nvPicPr>
          <p:cNvPr id="246" name="Google Shape;246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789125"/>
            <a:ext cx="5039679" cy="173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8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Theoretical capabilities</a:t>
            </a:r>
            <a:endParaRPr/>
          </a:p>
        </p:txBody>
      </p:sp>
      <p:sp>
        <p:nvSpPr>
          <p:cNvPr id="252" name="Google Shape;252;p28"/>
          <p:cNvSpPr txBox="1"/>
          <p:nvPr/>
        </p:nvSpPr>
        <p:spPr>
          <a:xfrm>
            <a:off x="3502850" y="2058625"/>
            <a:ext cx="5148900" cy="20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arbitrary stimulation pattern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scanning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adaptive optics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lensing</a:t>
            </a:r>
            <a:endParaRPr sz="2400"/>
          </a:p>
        </p:txBody>
      </p:sp>
      <p:sp>
        <p:nvSpPr>
          <p:cNvPr id="253" name="Google Shape;253;p28"/>
          <p:cNvSpPr txBox="1"/>
          <p:nvPr>
            <p:ph idx="1" type="body"/>
          </p:nvPr>
        </p:nvSpPr>
        <p:spPr>
          <a:xfrm>
            <a:off x="399279" y="1061575"/>
            <a:ext cx="2733600" cy="64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400">
                <a:solidFill>
                  <a:srgbClr val="000000"/>
                </a:solidFill>
              </a:rPr>
              <a:t>SLM</a:t>
            </a:r>
            <a:endParaRPr b="1" sz="2400">
              <a:solidFill>
                <a:srgbClr val="000000"/>
              </a:solidFill>
            </a:endParaRPr>
          </a:p>
        </p:txBody>
      </p:sp>
      <p:grpSp>
        <p:nvGrpSpPr>
          <p:cNvPr id="254" name="Google Shape;254;p28"/>
          <p:cNvGrpSpPr/>
          <p:nvPr/>
        </p:nvGrpSpPr>
        <p:grpSpPr>
          <a:xfrm>
            <a:off x="399329" y="1704917"/>
            <a:ext cx="2733500" cy="2845014"/>
            <a:chOff x="808550" y="1720585"/>
            <a:chExt cx="2733500" cy="2845014"/>
          </a:xfrm>
        </p:grpSpPr>
        <p:pic>
          <p:nvPicPr>
            <p:cNvPr id="255" name="Google Shape;255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201525" y="2090774"/>
              <a:ext cx="2037685" cy="2474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6" name="Google Shape;256;p28"/>
            <p:cNvSpPr txBox="1"/>
            <p:nvPr/>
          </p:nvSpPr>
          <p:spPr>
            <a:xfrm>
              <a:off x="808550" y="1720585"/>
              <a:ext cx="943200" cy="25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mirror</a:t>
              </a:r>
              <a:endParaRPr/>
            </a:p>
          </p:txBody>
        </p:sp>
        <p:sp>
          <p:nvSpPr>
            <p:cNvPr id="257" name="Google Shape;257;p28"/>
            <p:cNvSpPr txBox="1"/>
            <p:nvPr/>
          </p:nvSpPr>
          <p:spPr>
            <a:xfrm>
              <a:off x="2598850" y="1720585"/>
              <a:ext cx="943200" cy="25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glass</a:t>
              </a:r>
              <a:endParaRPr/>
            </a:p>
          </p:txBody>
        </p:sp>
        <p:sp>
          <p:nvSpPr>
            <p:cNvPr id="258" name="Google Shape;258;p28"/>
            <p:cNvSpPr txBox="1"/>
            <p:nvPr/>
          </p:nvSpPr>
          <p:spPr>
            <a:xfrm>
              <a:off x="1748763" y="1830985"/>
              <a:ext cx="943200" cy="25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liquid crystal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9"/>
          <p:cNvSpPr txBox="1"/>
          <p:nvPr>
            <p:ph idx="1" type="body"/>
          </p:nvPr>
        </p:nvSpPr>
        <p:spPr>
          <a:xfrm>
            <a:off x="1227288" y="1170125"/>
            <a:ext cx="1174500" cy="48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000000"/>
                </a:solidFill>
              </a:rPr>
              <a:t>SLM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264" name="Google Shape;26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7300" y="1633701"/>
            <a:ext cx="1174500" cy="26747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5" name="Google Shape;265;p29"/>
          <p:cNvCxnSpPr/>
          <p:nvPr/>
        </p:nvCxnSpPr>
        <p:spPr>
          <a:xfrm>
            <a:off x="4744212" y="4308473"/>
            <a:ext cx="27693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6" name="Google Shape;266;p29"/>
          <p:cNvCxnSpPr/>
          <p:nvPr/>
        </p:nvCxnSpPr>
        <p:spPr>
          <a:xfrm>
            <a:off x="1878912" y="4308473"/>
            <a:ext cx="27693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7" name="Google Shape;267;p29"/>
          <p:cNvSpPr txBox="1"/>
          <p:nvPr/>
        </p:nvSpPr>
        <p:spPr>
          <a:xfrm>
            <a:off x="2999850" y="4343045"/>
            <a:ext cx="527400" cy="4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f</a:t>
            </a:r>
            <a:endParaRPr sz="3000"/>
          </a:p>
        </p:txBody>
      </p:sp>
      <p:sp>
        <p:nvSpPr>
          <p:cNvPr id="268" name="Google Shape;268;p29"/>
          <p:cNvSpPr txBox="1"/>
          <p:nvPr/>
        </p:nvSpPr>
        <p:spPr>
          <a:xfrm>
            <a:off x="5865150" y="4343045"/>
            <a:ext cx="527400" cy="4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f</a:t>
            </a:r>
            <a:endParaRPr sz="3000"/>
          </a:p>
        </p:txBody>
      </p:sp>
      <p:pic>
        <p:nvPicPr>
          <p:cNvPr id="269" name="Google Shape;26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0400" y="1369225"/>
            <a:ext cx="1355575" cy="268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78900" y="1102750"/>
            <a:ext cx="2581126" cy="229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90725" y="2444100"/>
            <a:ext cx="5376125" cy="82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85088" y="1833898"/>
            <a:ext cx="832025" cy="204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64625" y="1183138"/>
            <a:ext cx="922487" cy="3060589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9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 test: can we project an image?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0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</a:rPr>
              <a:t>Proof of principle</a:t>
            </a:r>
            <a:endParaRPr>
              <a:solidFill>
                <a:srgbClr val="00FF00"/>
              </a:solidFill>
            </a:endParaRPr>
          </a:p>
        </p:txBody>
      </p:sp>
      <p:pic>
        <p:nvPicPr>
          <p:cNvPr id="280" name="Google Shape;28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1175" y="1088074"/>
            <a:ext cx="2981641" cy="3975522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0"/>
          <p:cNvSpPr txBox="1"/>
          <p:nvPr/>
        </p:nvSpPr>
        <p:spPr>
          <a:xfrm>
            <a:off x="6344400" y="1616550"/>
            <a:ext cx="2799600" cy="9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FF00"/>
                </a:solidFill>
              </a:rPr>
              <a:t>zero Orger reflection</a:t>
            </a:r>
            <a:endParaRPr sz="2400">
              <a:solidFill>
                <a:srgbClr val="00FF00"/>
              </a:solidFill>
            </a:endParaRPr>
          </a:p>
        </p:txBody>
      </p:sp>
      <p:sp>
        <p:nvSpPr>
          <p:cNvPr id="282" name="Google Shape;282;p30"/>
          <p:cNvSpPr txBox="1"/>
          <p:nvPr/>
        </p:nvSpPr>
        <p:spPr>
          <a:xfrm>
            <a:off x="6344400" y="1616550"/>
            <a:ext cx="2799600" cy="9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FF00"/>
                </a:solidFill>
              </a:rPr>
              <a:t>zero order reflection</a:t>
            </a:r>
            <a:endParaRPr sz="2400">
              <a:solidFill>
                <a:srgbClr val="00FF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31"/>
          <p:cNvGrpSpPr/>
          <p:nvPr/>
        </p:nvGrpSpPr>
        <p:grpSpPr>
          <a:xfrm>
            <a:off x="2900450" y="1479860"/>
            <a:ext cx="2733500" cy="2845014"/>
            <a:chOff x="808550" y="1720585"/>
            <a:chExt cx="2733500" cy="2845014"/>
          </a:xfrm>
        </p:grpSpPr>
        <p:pic>
          <p:nvPicPr>
            <p:cNvPr id="288" name="Google Shape;288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201525" y="2090774"/>
              <a:ext cx="2037685" cy="2474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9" name="Google Shape;289;p31"/>
            <p:cNvSpPr txBox="1"/>
            <p:nvPr/>
          </p:nvSpPr>
          <p:spPr>
            <a:xfrm>
              <a:off x="808550" y="1720585"/>
              <a:ext cx="943200" cy="25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mirror</a:t>
              </a:r>
              <a:endParaRPr/>
            </a:p>
          </p:txBody>
        </p:sp>
        <p:sp>
          <p:nvSpPr>
            <p:cNvPr id="290" name="Google Shape;290;p31"/>
            <p:cNvSpPr txBox="1"/>
            <p:nvPr/>
          </p:nvSpPr>
          <p:spPr>
            <a:xfrm>
              <a:off x="2598850" y="1720585"/>
              <a:ext cx="943200" cy="25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glass</a:t>
              </a:r>
              <a:endParaRPr/>
            </a:p>
          </p:txBody>
        </p:sp>
        <p:sp>
          <p:nvSpPr>
            <p:cNvPr id="291" name="Google Shape;291;p31"/>
            <p:cNvSpPr txBox="1"/>
            <p:nvPr/>
          </p:nvSpPr>
          <p:spPr>
            <a:xfrm>
              <a:off x="1748763" y="1830985"/>
              <a:ext cx="943200" cy="25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liquid crystal</a:t>
              </a:r>
              <a:endParaRPr/>
            </a:p>
          </p:txBody>
        </p:sp>
      </p:grpSp>
      <p:cxnSp>
        <p:nvCxnSpPr>
          <p:cNvPr id="292" name="Google Shape;292;p31"/>
          <p:cNvCxnSpPr/>
          <p:nvPr/>
        </p:nvCxnSpPr>
        <p:spPr>
          <a:xfrm rot="10800000">
            <a:off x="5336425" y="2199175"/>
            <a:ext cx="16599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3" name="Google Shape;293;p31"/>
          <p:cNvCxnSpPr/>
          <p:nvPr/>
        </p:nvCxnSpPr>
        <p:spPr>
          <a:xfrm>
            <a:off x="5336425" y="2343150"/>
            <a:ext cx="20820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4" name="Google Shape;294;p31"/>
          <p:cNvCxnSpPr/>
          <p:nvPr/>
        </p:nvCxnSpPr>
        <p:spPr>
          <a:xfrm rot="10800000">
            <a:off x="3535525" y="2657550"/>
            <a:ext cx="34608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5" name="Google Shape;295;p31"/>
          <p:cNvCxnSpPr/>
          <p:nvPr/>
        </p:nvCxnSpPr>
        <p:spPr>
          <a:xfrm>
            <a:off x="3563825" y="2801525"/>
            <a:ext cx="38685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96" name="Google Shape;296;p31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1/3: zero order reflection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SLM? Yes LM!</a:t>
            </a:r>
            <a:endParaRPr/>
          </a:p>
        </p:txBody>
      </p:sp>
      <p:sp>
        <p:nvSpPr>
          <p:cNvPr id="60" name="Google Shape;60;p14"/>
          <p:cNvSpPr txBox="1"/>
          <p:nvPr>
            <p:ph idx="1" type="subTitle"/>
          </p:nvPr>
        </p:nvSpPr>
        <p:spPr>
          <a:xfrm>
            <a:off x="311700" y="2834125"/>
            <a:ext cx="8520600" cy="165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Phase Blaze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</a:t>
            </a:r>
            <a:r>
              <a:rPr lang="en"/>
              <a:t>Vivek, </a:t>
            </a:r>
            <a:r>
              <a:rPr lang="en"/>
              <a:t>Vijay, Jeff)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1075" y="1532350"/>
            <a:ext cx="1355575" cy="2688425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2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1/3: zero order reflection</a:t>
            </a:r>
            <a:endParaRPr/>
          </a:p>
        </p:txBody>
      </p:sp>
      <p:pic>
        <p:nvPicPr>
          <p:cNvPr id="303" name="Google Shape;30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075" y="1443150"/>
            <a:ext cx="1304925" cy="2971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4" name="Google Shape;304;p32"/>
          <p:cNvCxnSpPr/>
          <p:nvPr/>
        </p:nvCxnSpPr>
        <p:spPr>
          <a:xfrm>
            <a:off x="3982212" y="4308473"/>
            <a:ext cx="27693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5" name="Google Shape;305;p32"/>
          <p:cNvCxnSpPr/>
          <p:nvPr/>
        </p:nvCxnSpPr>
        <p:spPr>
          <a:xfrm>
            <a:off x="1116912" y="4308473"/>
            <a:ext cx="27693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6" name="Google Shape;306;p32"/>
          <p:cNvSpPr txBox="1"/>
          <p:nvPr/>
        </p:nvSpPr>
        <p:spPr>
          <a:xfrm>
            <a:off x="2237850" y="4343045"/>
            <a:ext cx="527400" cy="4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f</a:t>
            </a:r>
            <a:endParaRPr sz="3000"/>
          </a:p>
        </p:txBody>
      </p:sp>
      <p:sp>
        <p:nvSpPr>
          <p:cNvPr id="307" name="Google Shape;307;p32"/>
          <p:cNvSpPr txBox="1"/>
          <p:nvPr/>
        </p:nvSpPr>
        <p:spPr>
          <a:xfrm>
            <a:off x="5103150" y="4343045"/>
            <a:ext cx="527400" cy="4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f</a:t>
            </a:r>
            <a:endParaRPr sz="3000"/>
          </a:p>
        </p:txBody>
      </p:sp>
      <p:pic>
        <p:nvPicPr>
          <p:cNvPr id="308" name="Google Shape;30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6900" y="1102750"/>
            <a:ext cx="2581126" cy="229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8700" y="2502875"/>
            <a:ext cx="2769300" cy="89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98000" y="2502875"/>
            <a:ext cx="2853499" cy="89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90000" y="1905336"/>
            <a:ext cx="832025" cy="2047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2" name="Google Shape;312;p32"/>
          <p:cNvCxnSpPr/>
          <p:nvPr/>
        </p:nvCxnSpPr>
        <p:spPr>
          <a:xfrm>
            <a:off x="6724350" y="1167625"/>
            <a:ext cx="1519200" cy="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0275" y="1532350"/>
            <a:ext cx="1355575" cy="268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075" y="1443150"/>
            <a:ext cx="1304925" cy="2971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9" name="Google Shape;319;p33"/>
          <p:cNvCxnSpPr/>
          <p:nvPr/>
        </p:nvCxnSpPr>
        <p:spPr>
          <a:xfrm>
            <a:off x="3982212" y="4308473"/>
            <a:ext cx="27693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0" name="Google Shape;320;p33"/>
          <p:cNvCxnSpPr/>
          <p:nvPr/>
        </p:nvCxnSpPr>
        <p:spPr>
          <a:xfrm>
            <a:off x="1116912" y="4308473"/>
            <a:ext cx="27693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1" name="Google Shape;321;p33"/>
          <p:cNvSpPr txBox="1"/>
          <p:nvPr/>
        </p:nvSpPr>
        <p:spPr>
          <a:xfrm>
            <a:off x="2237850" y="4343045"/>
            <a:ext cx="527400" cy="4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f</a:t>
            </a:r>
            <a:endParaRPr sz="3000"/>
          </a:p>
        </p:txBody>
      </p:sp>
      <p:sp>
        <p:nvSpPr>
          <p:cNvPr id="322" name="Google Shape;322;p33"/>
          <p:cNvSpPr txBox="1"/>
          <p:nvPr/>
        </p:nvSpPr>
        <p:spPr>
          <a:xfrm>
            <a:off x="5103150" y="4343045"/>
            <a:ext cx="527400" cy="4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f</a:t>
            </a:r>
            <a:endParaRPr sz="3000"/>
          </a:p>
        </p:txBody>
      </p:sp>
      <p:pic>
        <p:nvPicPr>
          <p:cNvPr id="323" name="Google Shape;323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6900" y="1102750"/>
            <a:ext cx="2581126" cy="229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8700" y="2502875"/>
            <a:ext cx="2769300" cy="89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98000" y="2502875"/>
            <a:ext cx="2853499" cy="89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90000" y="1905336"/>
            <a:ext cx="832025" cy="204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6469726" y="2643787"/>
            <a:ext cx="1355575" cy="604373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33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1/3: zero order reflection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0275" y="1532350"/>
            <a:ext cx="1355575" cy="2688425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4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potential solution</a:t>
            </a:r>
            <a:endParaRPr/>
          </a:p>
        </p:txBody>
      </p:sp>
      <p:pic>
        <p:nvPicPr>
          <p:cNvPr id="335" name="Google Shape;33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075" y="1443150"/>
            <a:ext cx="1304925" cy="2971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6" name="Google Shape;336;p34"/>
          <p:cNvCxnSpPr/>
          <p:nvPr/>
        </p:nvCxnSpPr>
        <p:spPr>
          <a:xfrm>
            <a:off x="3982212" y="4308473"/>
            <a:ext cx="27693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7" name="Google Shape;337;p34"/>
          <p:cNvCxnSpPr/>
          <p:nvPr/>
        </p:nvCxnSpPr>
        <p:spPr>
          <a:xfrm>
            <a:off x="1116912" y="4308473"/>
            <a:ext cx="27693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8" name="Google Shape;338;p34"/>
          <p:cNvSpPr txBox="1"/>
          <p:nvPr/>
        </p:nvSpPr>
        <p:spPr>
          <a:xfrm>
            <a:off x="2237850" y="4343045"/>
            <a:ext cx="527400" cy="4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f</a:t>
            </a:r>
            <a:endParaRPr sz="3000"/>
          </a:p>
        </p:txBody>
      </p:sp>
      <p:sp>
        <p:nvSpPr>
          <p:cNvPr id="339" name="Google Shape;339;p34"/>
          <p:cNvSpPr txBox="1"/>
          <p:nvPr/>
        </p:nvSpPr>
        <p:spPr>
          <a:xfrm>
            <a:off x="5103150" y="4343045"/>
            <a:ext cx="527400" cy="4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f</a:t>
            </a:r>
            <a:endParaRPr sz="3000"/>
          </a:p>
        </p:txBody>
      </p:sp>
      <p:grpSp>
        <p:nvGrpSpPr>
          <p:cNvPr id="340" name="Google Shape;340;p34"/>
          <p:cNvGrpSpPr/>
          <p:nvPr/>
        </p:nvGrpSpPr>
        <p:grpSpPr>
          <a:xfrm>
            <a:off x="1115025" y="1123450"/>
            <a:ext cx="2583000" cy="2264800"/>
            <a:chOff x="1115025" y="1123450"/>
            <a:chExt cx="2583000" cy="2264800"/>
          </a:xfrm>
        </p:grpSpPr>
        <p:cxnSp>
          <p:nvCxnSpPr>
            <p:cNvPr id="341" name="Google Shape;341;p34"/>
            <p:cNvCxnSpPr/>
            <p:nvPr/>
          </p:nvCxnSpPr>
          <p:spPr>
            <a:xfrm flipH="1">
              <a:off x="1134050" y="1123450"/>
              <a:ext cx="2171100" cy="1388700"/>
            </a:xfrm>
            <a:prstGeom prst="straightConnector1">
              <a:avLst/>
            </a:prstGeom>
            <a:noFill/>
            <a:ln cap="flat" cmpd="sng" w="28575">
              <a:solidFill>
                <a:srgbClr val="00FF00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  <p:cxnSp>
          <p:nvCxnSpPr>
            <p:cNvPr id="342" name="Google Shape;342;p34"/>
            <p:cNvCxnSpPr/>
            <p:nvPr/>
          </p:nvCxnSpPr>
          <p:spPr>
            <a:xfrm flipH="1">
              <a:off x="1115025" y="1729850"/>
              <a:ext cx="2583000" cy="1658400"/>
            </a:xfrm>
            <a:prstGeom prst="straightConnector1">
              <a:avLst/>
            </a:prstGeom>
            <a:noFill/>
            <a:ln cap="flat" cmpd="sng" w="28575">
              <a:solidFill>
                <a:srgbClr val="00FF00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cxnSp>
      </p:grpSp>
      <p:grpSp>
        <p:nvGrpSpPr>
          <p:cNvPr id="343" name="Google Shape;343;p34"/>
          <p:cNvGrpSpPr/>
          <p:nvPr/>
        </p:nvGrpSpPr>
        <p:grpSpPr>
          <a:xfrm>
            <a:off x="1115025" y="2523788"/>
            <a:ext cx="6768200" cy="1460488"/>
            <a:chOff x="1115025" y="2523788"/>
            <a:chExt cx="6768200" cy="1460488"/>
          </a:xfrm>
        </p:grpSpPr>
        <p:grpSp>
          <p:nvGrpSpPr>
            <p:cNvPr id="344" name="Google Shape;344;p34"/>
            <p:cNvGrpSpPr/>
            <p:nvPr/>
          </p:nvGrpSpPr>
          <p:grpSpPr>
            <a:xfrm>
              <a:off x="1115025" y="2523788"/>
              <a:ext cx="6768200" cy="864438"/>
              <a:chOff x="1115025" y="2523788"/>
              <a:chExt cx="6768200" cy="864438"/>
            </a:xfrm>
          </p:grpSpPr>
          <p:cxnSp>
            <p:nvCxnSpPr>
              <p:cNvPr id="345" name="Google Shape;345;p34"/>
              <p:cNvCxnSpPr/>
              <p:nvPr/>
            </p:nvCxnSpPr>
            <p:spPr>
              <a:xfrm>
                <a:off x="1115025" y="2523788"/>
                <a:ext cx="2694900" cy="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93C47D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46" name="Google Shape;346;p34"/>
              <p:cNvCxnSpPr/>
              <p:nvPr/>
            </p:nvCxnSpPr>
            <p:spPr>
              <a:xfrm>
                <a:off x="1115025" y="3382400"/>
                <a:ext cx="2704500" cy="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93C47D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47" name="Google Shape;347;p34"/>
              <p:cNvCxnSpPr/>
              <p:nvPr/>
            </p:nvCxnSpPr>
            <p:spPr>
              <a:xfrm>
                <a:off x="3882425" y="2523925"/>
                <a:ext cx="4000800" cy="5946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93C47D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48" name="Google Shape;348;p34"/>
              <p:cNvCxnSpPr/>
              <p:nvPr/>
            </p:nvCxnSpPr>
            <p:spPr>
              <a:xfrm flipH="1" rot="10800000">
                <a:off x="3896525" y="2781625"/>
                <a:ext cx="3977100" cy="6066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93C47D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sp>
          <p:nvSpPr>
            <p:cNvPr id="349" name="Google Shape;349;p34"/>
            <p:cNvSpPr txBox="1"/>
            <p:nvPr/>
          </p:nvSpPr>
          <p:spPr>
            <a:xfrm>
              <a:off x="4976525" y="3411575"/>
              <a:ext cx="22824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6AA84F"/>
                  </a:solidFill>
                </a:rPr>
                <a:t>zero order reflection</a:t>
              </a:r>
              <a:endParaRPr sz="2400">
                <a:solidFill>
                  <a:srgbClr val="6AA84F"/>
                </a:solidFill>
              </a:endParaRPr>
            </a:p>
          </p:txBody>
        </p:sp>
      </p:grpSp>
      <p:grpSp>
        <p:nvGrpSpPr>
          <p:cNvPr id="350" name="Google Shape;350;p34"/>
          <p:cNvGrpSpPr/>
          <p:nvPr/>
        </p:nvGrpSpPr>
        <p:grpSpPr>
          <a:xfrm>
            <a:off x="1069425" y="1532350"/>
            <a:ext cx="6780500" cy="2066650"/>
            <a:chOff x="1069425" y="1532350"/>
            <a:chExt cx="6780500" cy="2066650"/>
          </a:xfrm>
        </p:grpSpPr>
        <p:sp>
          <p:nvSpPr>
            <p:cNvPr id="351" name="Google Shape;351;p34"/>
            <p:cNvSpPr txBox="1"/>
            <p:nvPr/>
          </p:nvSpPr>
          <p:spPr>
            <a:xfrm>
              <a:off x="4878750" y="1532350"/>
              <a:ext cx="2171100" cy="864300"/>
            </a:xfrm>
            <a:prstGeom prst="rect">
              <a:avLst/>
            </a:prstGeom>
            <a:noFill/>
            <a:ln>
              <a:noFill/>
            </a:ln>
            <a:effectLst>
              <a:outerShdw blurRad="85725" rotWithShape="0" algn="bl" dir="5400000" dist="9525">
                <a:srgbClr val="000000">
                  <a:alpha val="82000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400">
                  <a:solidFill>
                    <a:srgbClr val="00FF00"/>
                  </a:solidFill>
                </a:rPr>
                <a:t>modulated light</a:t>
              </a:r>
              <a:endParaRPr b="1" sz="2400">
                <a:solidFill>
                  <a:srgbClr val="00FF00"/>
                </a:solidFill>
              </a:endParaRPr>
            </a:p>
          </p:txBody>
        </p:sp>
        <p:grpSp>
          <p:nvGrpSpPr>
            <p:cNvPr id="352" name="Google Shape;352;p34"/>
            <p:cNvGrpSpPr/>
            <p:nvPr/>
          </p:nvGrpSpPr>
          <p:grpSpPr>
            <a:xfrm>
              <a:off x="1069425" y="2307188"/>
              <a:ext cx="6780500" cy="1291813"/>
              <a:chOff x="1069425" y="2307188"/>
              <a:chExt cx="6780500" cy="1291813"/>
            </a:xfrm>
          </p:grpSpPr>
          <p:cxnSp>
            <p:nvCxnSpPr>
              <p:cNvPr id="353" name="Google Shape;353;p34"/>
              <p:cNvCxnSpPr/>
              <p:nvPr/>
            </p:nvCxnSpPr>
            <p:spPr>
              <a:xfrm flipH="1" rot="10800000">
                <a:off x="1115025" y="2307188"/>
                <a:ext cx="2795700" cy="2166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00FF00"/>
                </a:solidFill>
                <a:prstDash val="solid"/>
                <a:round/>
                <a:headEnd len="med" w="med" type="none"/>
                <a:tailEnd len="med" w="med" type="none"/>
              </a:ln>
              <a:effectLst>
                <a:outerShdw blurRad="100013" rotWithShape="0" algn="bl" dir="5400000" dist="19050">
                  <a:srgbClr val="000000">
                    <a:alpha val="50000"/>
                  </a:srgbClr>
                </a:outerShdw>
              </a:effectLst>
            </p:spPr>
          </p:cxnSp>
          <p:cxnSp>
            <p:nvCxnSpPr>
              <p:cNvPr id="354" name="Google Shape;354;p34"/>
              <p:cNvCxnSpPr/>
              <p:nvPr/>
            </p:nvCxnSpPr>
            <p:spPr>
              <a:xfrm>
                <a:off x="1069425" y="3382388"/>
                <a:ext cx="2795700" cy="2166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00FF00"/>
                </a:solidFill>
                <a:prstDash val="solid"/>
                <a:round/>
                <a:headEnd len="med" w="med" type="none"/>
                <a:tailEnd len="med" w="med" type="none"/>
              </a:ln>
              <a:effectLst>
                <a:outerShdw blurRad="100013" rotWithShape="0" algn="bl" dir="5400000" dist="19050">
                  <a:srgbClr val="000000">
                    <a:alpha val="50000"/>
                  </a:srgbClr>
                </a:outerShdw>
              </a:effectLst>
            </p:spPr>
          </p:cxnSp>
          <p:cxnSp>
            <p:nvCxnSpPr>
              <p:cNvPr id="355" name="Google Shape;355;p34"/>
              <p:cNvCxnSpPr/>
              <p:nvPr/>
            </p:nvCxnSpPr>
            <p:spPr>
              <a:xfrm>
                <a:off x="3882425" y="2314350"/>
                <a:ext cx="3953400" cy="6399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00FF00"/>
                </a:solidFill>
                <a:prstDash val="solid"/>
                <a:round/>
                <a:headEnd len="med" w="med" type="none"/>
                <a:tailEnd len="med" w="med" type="none"/>
              </a:ln>
              <a:effectLst>
                <a:outerShdw blurRad="100013" rotWithShape="0" algn="bl" dir="5400000" dist="19050">
                  <a:srgbClr val="000000">
                    <a:alpha val="50000"/>
                  </a:srgbClr>
                </a:outerShdw>
              </a:effectLst>
            </p:spPr>
          </p:cxnSp>
          <p:cxnSp>
            <p:nvCxnSpPr>
              <p:cNvPr id="356" name="Google Shape;356;p34"/>
              <p:cNvCxnSpPr/>
              <p:nvPr/>
            </p:nvCxnSpPr>
            <p:spPr>
              <a:xfrm flipH="1" rot="10800000">
                <a:off x="3896525" y="2954300"/>
                <a:ext cx="3953400" cy="6447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00FF00"/>
                </a:solidFill>
                <a:prstDash val="solid"/>
                <a:round/>
                <a:headEnd len="med" w="med" type="none"/>
                <a:tailEnd len="med" w="med" type="none"/>
              </a:ln>
              <a:effectLst>
                <a:outerShdw blurRad="100013" rotWithShape="0" algn="bl" dir="5400000" dist="19050">
                  <a:srgbClr val="000000">
                    <a:alpha val="50000"/>
                  </a:srgbClr>
                </a:outerShdw>
              </a:effectLst>
            </p:spPr>
          </p:cxnSp>
        </p:grpSp>
      </p:grpSp>
      <p:pic>
        <p:nvPicPr>
          <p:cNvPr id="357" name="Google Shape;357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90000" y="1905336"/>
            <a:ext cx="832025" cy="2047425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34"/>
          <p:cNvSpPr txBox="1"/>
          <p:nvPr/>
        </p:nvSpPr>
        <p:spPr>
          <a:xfrm>
            <a:off x="1799400" y="4785075"/>
            <a:ext cx="5545200" cy="5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developed by Emiliani Valentina, pointed out by Stephan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9468" y="2291488"/>
            <a:ext cx="1701261" cy="1891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8816" y="2384190"/>
            <a:ext cx="1643525" cy="176995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35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1/3: zero order reflection</a:t>
            </a:r>
            <a:endParaRPr/>
          </a:p>
        </p:txBody>
      </p:sp>
      <p:sp>
        <p:nvSpPr>
          <p:cNvPr id="366" name="Google Shape;366;p35"/>
          <p:cNvSpPr txBox="1"/>
          <p:nvPr/>
        </p:nvSpPr>
        <p:spPr>
          <a:xfrm>
            <a:off x="1930050" y="972125"/>
            <a:ext cx="52839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/>
              <a:t>Solution: make the SLM like a lens</a:t>
            </a:r>
            <a:endParaRPr i="1" sz="2400"/>
          </a:p>
        </p:txBody>
      </p:sp>
      <p:cxnSp>
        <p:nvCxnSpPr>
          <p:cNvPr id="367" name="Google Shape;367;p35"/>
          <p:cNvCxnSpPr/>
          <p:nvPr/>
        </p:nvCxnSpPr>
        <p:spPr>
          <a:xfrm rot="10800000">
            <a:off x="202448" y="3658325"/>
            <a:ext cx="1778100" cy="0"/>
          </a:xfrm>
          <a:prstGeom prst="straightConnector1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grpSp>
        <p:nvGrpSpPr>
          <p:cNvPr id="368" name="Google Shape;368;p35"/>
          <p:cNvGrpSpPr/>
          <p:nvPr/>
        </p:nvGrpSpPr>
        <p:grpSpPr>
          <a:xfrm>
            <a:off x="1961354" y="2068588"/>
            <a:ext cx="1778075" cy="2351400"/>
            <a:chOff x="2476196" y="1611412"/>
            <a:chExt cx="2843100" cy="2351400"/>
          </a:xfrm>
        </p:grpSpPr>
        <p:cxnSp>
          <p:nvCxnSpPr>
            <p:cNvPr id="369" name="Google Shape;369;p35"/>
            <p:cNvCxnSpPr/>
            <p:nvPr/>
          </p:nvCxnSpPr>
          <p:spPr>
            <a:xfrm flipH="1" rot="10800000">
              <a:off x="2492920" y="1611412"/>
              <a:ext cx="2728500" cy="731100"/>
            </a:xfrm>
            <a:prstGeom prst="straightConnector1">
              <a:avLst/>
            </a:prstGeom>
            <a:noFill/>
            <a:ln cap="flat" cmpd="sng" w="28575">
              <a:solidFill>
                <a:srgbClr val="00FF00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100013" rotWithShape="0" algn="bl" dir="5400000" dist="19050">
                <a:srgbClr val="000000">
                  <a:alpha val="50000"/>
                </a:srgbClr>
              </a:outerShdw>
            </a:effectLst>
          </p:spPr>
        </p:cxnSp>
        <p:cxnSp>
          <p:nvCxnSpPr>
            <p:cNvPr id="370" name="Google Shape;370;p35"/>
            <p:cNvCxnSpPr/>
            <p:nvPr/>
          </p:nvCxnSpPr>
          <p:spPr>
            <a:xfrm>
              <a:off x="2476196" y="3201112"/>
              <a:ext cx="2843100" cy="761700"/>
            </a:xfrm>
            <a:prstGeom prst="straightConnector1">
              <a:avLst/>
            </a:prstGeom>
            <a:noFill/>
            <a:ln cap="flat" cmpd="sng" w="28575">
              <a:solidFill>
                <a:srgbClr val="00FF00"/>
              </a:solidFill>
              <a:prstDash val="solid"/>
              <a:round/>
              <a:headEnd len="med" w="med" type="none"/>
              <a:tailEnd len="med" w="med" type="none"/>
            </a:ln>
            <a:effectLst>
              <a:outerShdw blurRad="100013" rotWithShape="0" algn="bl" dir="5400000" dist="19050">
                <a:srgbClr val="000000">
                  <a:alpha val="50000"/>
                </a:srgbClr>
              </a:outerShdw>
            </a:effectLst>
          </p:spPr>
        </p:cxnSp>
      </p:grpSp>
      <p:cxnSp>
        <p:nvCxnSpPr>
          <p:cNvPr id="371" name="Google Shape;371;p35"/>
          <p:cNvCxnSpPr/>
          <p:nvPr/>
        </p:nvCxnSpPr>
        <p:spPr>
          <a:xfrm rot="10800000">
            <a:off x="202448" y="2801675"/>
            <a:ext cx="1778100" cy="0"/>
          </a:xfrm>
          <a:prstGeom prst="straightConnector1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pic>
        <p:nvPicPr>
          <p:cNvPr id="372" name="Google Shape;372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94823" y="2190563"/>
            <a:ext cx="85725" cy="202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80548" y="2314300"/>
            <a:ext cx="508975" cy="1781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51702" y="2229875"/>
            <a:ext cx="1299721" cy="2028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03050" y="2954075"/>
            <a:ext cx="1358928" cy="68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6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1/3: zero order reflection</a:t>
            </a:r>
            <a:endParaRPr/>
          </a:p>
        </p:txBody>
      </p:sp>
      <p:pic>
        <p:nvPicPr>
          <p:cNvPr id="381" name="Google Shape;38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105" y="2331061"/>
            <a:ext cx="508975" cy="17813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2" name="Google Shape;382;p36"/>
          <p:cNvGrpSpPr/>
          <p:nvPr/>
        </p:nvGrpSpPr>
        <p:grpSpPr>
          <a:xfrm>
            <a:off x="596144" y="1748128"/>
            <a:ext cx="3307293" cy="2038350"/>
            <a:chOff x="596144" y="1748128"/>
            <a:chExt cx="3307293" cy="2038350"/>
          </a:xfrm>
        </p:grpSpPr>
        <p:pic>
          <p:nvPicPr>
            <p:cNvPr id="383" name="Google Shape;383;p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722212" y="1748128"/>
              <a:ext cx="2181225" cy="20383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84" name="Google Shape;384;p36"/>
            <p:cNvCxnSpPr/>
            <p:nvPr/>
          </p:nvCxnSpPr>
          <p:spPr>
            <a:xfrm flipH="1" rot="10800000">
              <a:off x="627194" y="1971286"/>
              <a:ext cx="1087500" cy="559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85" name="Google Shape;385;p36"/>
            <p:cNvCxnSpPr/>
            <p:nvPr/>
          </p:nvCxnSpPr>
          <p:spPr>
            <a:xfrm>
              <a:off x="596144" y="2654736"/>
              <a:ext cx="1128600" cy="1107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cxnSp>
        <p:nvCxnSpPr>
          <p:cNvPr id="386" name="Google Shape;386;p36"/>
          <p:cNvCxnSpPr/>
          <p:nvPr/>
        </p:nvCxnSpPr>
        <p:spPr>
          <a:xfrm>
            <a:off x="3230618" y="1763829"/>
            <a:ext cx="0" cy="17673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387" name="Google Shape;387;p36"/>
          <p:cNvGrpSpPr/>
          <p:nvPr/>
        </p:nvGrpSpPr>
        <p:grpSpPr>
          <a:xfrm>
            <a:off x="4189219" y="1907063"/>
            <a:ext cx="1191900" cy="2881119"/>
            <a:chOff x="4005450" y="1907063"/>
            <a:chExt cx="1191900" cy="2881119"/>
          </a:xfrm>
        </p:grpSpPr>
        <p:pic>
          <p:nvPicPr>
            <p:cNvPr id="388" name="Google Shape;388;p3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482324" y="1907063"/>
              <a:ext cx="238125" cy="1885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9" name="Google Shape;389;p36"/>
            <p:cNvSpPr txBox="1"/>
            <p:nvPr/>
          </p:nvSpPr>
          <p:spPr>
            <a:xfrm>
              <a:off x="4005450" y="4003981"/>
              <a:ext cx="1191900" cy="78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Fresnel lens</a:t>
              </a:r>
              <a:endParaRPr sz="1800"/>
            </a:p>
          </p:txBody>
        </p:sp>
      </p:grpSp>
      <p:grpSp>
        <p:nvGrpSpPr>
          <p:cNvPr id="390" name="Google Shape;390;p36"/>
          <p:cNvGrpSpPr/>
          <p:nvPr/>
        </p:nvGrpSpPr>
        <p:grpSpPr>
          <a:xfrm>
            <a:off x="5683819" y="1907063"/>
            <a:ext cx="1191900" cy="2881119"/>
            <a:chOff x="5500050" y="1907063"/>
            <a:chExt cx="1191900" cy="2881119"/>
          </a:xfrm>
        </p:grpSpPr>
        <p:pic>
          <p:nvPicPr>
            <p:cNvPr id="391" name="Google Shape;391;p3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972175" y="1907063"/>
              <a:ext cx="247650" cy="1885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2" name="Google Shape;392;p36"/>
            <p:cNvSpPr txBox="1"/>
            <p:nvPr/>
          </p:nvSpPr>
          <p:spPr>
            <a:xfrm>
              <a:off x="5500050" y="4003981"/>
              <a:ext cx="1191900" cy="78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blaze</a:t>
              </a:r>
              <a:r>
                <a:rPr lang="en" sz="1800"/>
                <a:t> grating</a:t>
              </a:r>
              <a:endParaRPr sz="1800"/>
            </a:p>
          </p:txBody>
        </p:sp>
      </p:grpSp>
      <p:grpSp>
        <p:nvGrpSpPr>
          <p:cNvPr id="393" name="Google Shape;393;p36"/>
          <p:cNvGrpSpPr/>
          <p:nvPr/>
        </p:nvGrpSpPr>
        <p:grpSpPr>
          <a:xfrm>
            <a:off x="7268220" y="1894475"/>
            <a:ext cx="1191900" cy="2893706"/>
            <a:chOff x="7268220" y="1894475"/>
            <a:chExt cx="1191900" cy="2893706"/>
          </a:xfrm>
        </p:grpSpPr>
        <p:pic>
          <p:nvPicPr>
            <p:cNvPr id="394" name="Google Shape;394;p3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>
              <a:off x="7706464" y="1894475"/>
              <a:ext cx="315425" cy="193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5" name="Google Shape;395;p36"/>
            <p:cNvSpPr txBox="1"/>
            <p:nvPr/>
          </p:nvSpPr>
          <p:spPr>
            <a:xfrm>
              <a:off x="7268220" y="4003981"/>
              <a:ext cx="1191900" cy="78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SLM</a:t>
              </a:r>
              <a:endParaRPr sz="1800"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632062" y="1775595"/>
            <a:ext cx="3597789" cy="287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4914141" y="1775595"/>
            <a:ext cx="3597789" cy="2878231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37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improvement by Orgers of magnitude!</a:t>
            </a:r>
            <a:endParaRPr/>
          </a:p>
        </p:txBody>
      </p:sp>
      <p:sp>
        <p:nvSpPr>
          <p:cNvPr id="403" name="Google Shape;403;p37"/>
          <p:cNvSpPr txBox="1"/>
          <p:nvPr/>
        </p:nvSpPr>
        <p:spPr>
          <a:xfrm>
            <a:off x="1389950" y="1209400"/>
            <a:ext cx="2082000" cy="4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before</a:t>
            </a:r>
            <a:endParaRPr/>
          </a:p>
        </p:txBody>
      </p:sp>
      <p:sp>
        <p:nvSpPr>
          <p:cNvPr id="404" name="Google Shape;404;p37"/>
          <p:cNvSpPr txBox="1"/>
          <p:nvPr/>
        </p:nvSpPr>
        <p:spPr>
          <a:xfrm>
            <a:off x="5672038" y="1209395"/>
            <a:ext cx="2082000" cy="4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after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632062" y="1775595"/>
            <a:ext cx="3597789" cy="287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4914141" y="1775595"/>
            <a:ext cx="3597789" cy="2878231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38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improvement by orders of magnitude!</a:t>
            </a:r>
            <a:endParaRPr/>
          </a:p>
        </p:txBody>
      </p:sp>
      <p:sp>
        <p:nvSpPr>
          <p:cNvPr id="412" name="Google Shape;412;p38"/>
          <p:cNvSpPr txBox="1"/>
          <p:nvPr/>
        </p:nvSpPr>
        <p:spPr>
          <a:xfrm>
            <a:off x="1389950" y="1209400"/>
            <a:ext cx="2082000" cy="4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before</a:t>
            </a:r>
            <a:endParaRPr/>
          </a:p>
        </p:txBody>
      </p:sp>
      <p:sp>
        <p:nvSpPr>
          <p:cNvPr id="413" name="Google Shape;413;p38"/>
          <p:cNvSpPr txBox="1"/>
          <p:nvPr/>
        </p:nvSpPr>
        <p:spPr>
          <a:xfrm>
            <a:off x="5672038" y="1209395"/>
            <a:ext cx="2082000" cy="4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after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9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Application: micro-targeted advertising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419" name="Google Shape;41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21086"/>
            <a:ext cx="9144000" cy="25013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0" name="Google Shape;420;p39"/>
          <p:cNvCxnSpPr/>
          <p:nvPr/>
        </p:nvCxnSpPr>
        <p:spPr>
          <a:xfrm>
            <a:off x="6775650" y="4187750"/>
            <a:ext cx="18195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21" name="Google Shape;421;p39"/>
          <p:cNvSpPr txBox="1"/>
          <p:nvPr/>
        </p:nvSpPr>
        <p:spPr>
          <a:xfrm>
            <a:off x="7197159" y="4228137"/>
            <a:ext cx="14742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~X</a:t>
            </a:r>
            <a:r>
              <a:rPr lang="en" sz="2400">
                <a:solidFill>
                  <a:srgbClr val="FFFFFF"/>
                </a:solidFill>
              </a:rPr>
              <a:t> µm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5560" y="2380443"/>
            <a:ext cx="1064690" cy="1293096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40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2/3: “gamma” correction</a:t>
            </a:r>
            <a:endParaRPr/>
          </a:p>
        </p:txBody>
      </p:sp>
      <p:grpSp>
        <p:nvGrpSpPr>
          <p:cNvPr id="428" name="Google Shape;428;p40"/>
          <p:cNvGrpSpPr/>
          <p:nvPr/>
        </p:nvGrpSpPr>
        <p:grpSpPr>
          <a:xfrm>
            <a:off x="2084876" y="2025664"/>
            <a:ext cx="1266825" cy="797125"/>
            <a:chOff x="2084876" y="2025664"/>
            <a:chExt cx="1266825" cy="797125"/>
          </a:xfrm>
        </p:grpSpPr>
        <p:pic>
          <p:nvPicPr>
            <p:cNvPr id="429" name="Google Shape;429;p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084876" y="2422739"/>
              <a:ext cx="1266825" cy="400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0" name="Google Shape;430;p40"/>
            <p:cNvSpPr txBox="1"/>
            <p:nvPr/>
          </p:nvSpPr>
          <p:spPr>
            <a:xfrm>
              <a:off x="2392040" y="2025664"/>
              <a:ext cx="6525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/>
                <a:t>∆ɸ</a:t>
              </a:r>
              <a:endParaRPr sz="2400"/>
            </a:p>
          </p:txBody>
        </p:sp>
      </p:grpSp>
      <p:grpSp>
        <p:nvGrpSpPr>
          <p:cNvPr id="431" name="Google Shape;431;p40"/>
          <p:cNvGrpSpPr/>
          <p:nvPr/>
        </p:nvGrpSpPr>
        <p:grpSpPr>
          <a:xfrm>
            <a:off x="868103" y="1594889"/>
            <a:ext cx="1299600" cy="692914"/>
            <a:chOff x="868103" y="1594889"/>
            <a:chExt cx="1299600" cy="692914"/>
          </a:xfrm>
        </p:grpSpPr>
        <p:sp>
          <p:nvSpPr>
            <p:cNvPr id="432" name="Google Shape;432;p40"/>
            <p:cNvSpPr txBox="1"/>
            <p:nvPr/>
          </p:nvSpPr>
          <p:spPr>
            <a:xfrm>
              <a:off x="868103" y="1594889"/>
              <a:ext cx="1299600" cy="41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command</a:t>
              </a:r>
              <a:endParaRPr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voltage</a:t>
              </a:r>
              <a:endParaRPr/>
            </a:p>
          </p:txBody>
        </p:sp>
        <p:pic>
          <p:nvPicPr>
            <p:cNvPr id="433" name="Google Shape;433;p4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28803" y="2087778"/>
              <a:ext cx="980025" cy="2000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4" name="Google Shape;434;p40"/>
          <p:cNvGrpSpPr/>
          <p:nvPr/>
        </p:nvGrpSpPr>
        <p:grpSpPr>
          <a:xfrm>
            <a:off x="4746696" y="1504425"/>
            <a:ext cx="3071804" cy="2883075"/>
            <a:chOff x="4746696" y="1504425"/>
            <a:chExt cx="3071804" cy="2883075"/>
          </a:xfrm>
        </p:grpSpPr>
        <p:pic>
          <p:nvPicPr>
            <p:cNvPr id="435" name="Google Shape;435;p4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399200" y="1504425"/>
              <a:ext cx="2419300" cy="2419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6" name="Google Shape;436;p40"/>
            <p:cNvSpPr txBox="1"/>
            <p:nvPr/>
          </p:nvSpPr>
          <p:spPr>
            <a:xfrm>
              <a:off x="5832449" y="3970800"/>
              <a:ext cx="1552800" cy="41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pixel intensities</a:t>
              </a:r>
              <a:endParaRPr/>
            </a:p>
          </p:txBody>
        </p:sp>
        <p:sp>
          <p:nvSpPr>
            <p:cNvPr id="437" name="Google Shape;437;p40"/>
            <p:cNvSpPr txBox="1"/>
            <p:nvPr/>
          </p:nvSpPr>
          <p:spPr>
            <a:xfrm>
              <a:off x="4746696" y="2427736"/>
              <a:ext cx="6525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/>
                <a:t>∆ɸ</a:t>
              </a:r>
              <a:endParaRPr sz="2400"/>
            </a:p>
          </p:txBody>
        </p:sp>
      </p:grpSp>
      <p:pic>
        <p:nvPicPr>
          <p:cNvPr id="438" name="Google Shape;438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99200" y="1504425"/>
            <a:ext cx="2419300" cy="241930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40"/>
          <p:cNvSpPr txBox="1"/>
          <p:nvPr/>
        </p:nvSpPr>
        <p:spPr>
          <a:xfrm>
            <a:off x="6383550" y="1792058"/>
            <a:ext cx="862500" cy="15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?</a:t>
            </a:r>
            <a:endParaRPr sz="96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1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strategy</a:t>
            </a:r>
            <a:endParaRPr/>
          </a:p>
        </p:txBody>
      </p:sp>
      <p:pic>
        <p:nvPicPr>
          <p:cNvPr id="445" name="Google Shape;44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850" y="1715142"/>
            <a:ext cx="1180757" cy="2076964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41"/>
          <p:cNvSpPr txBox="1"/>
          <p:nvPr>
            <p:ph idx="1" type="body"/>
          </p:nvPr>
        </p:nvSpPr>
        <p:spPr>
          <a:xfrm>
            <a:off x="776395" y="1331425"/>
            <a:ext cx="850200" cy="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000000"/>
                </a:solidFill>
              </a:rPr>
              <a:t>SLM</a:t>
            </a:r>
            <a:endParaRPr>
              <a:solidFill>
                <a:srgbClr val="000000"/>
              </a:solidFill>
            </a:endParaRPr>
          </a:p>
        </p:txBody>
      </p:sp>
      <p:cxnSp>
        <p:nvCxnSpPr>
          <p:cNvPr id="447" name="Google Shape;447;p41"/>
          <p:cNvCxnSpPr/>
          <p:nvPr/>
        </p:nvCxnSpPr>
        <p:spPr>
          <a:xfrm>
            <a:off x="3322188" y="3679702"/>
            <a:ext cx="20046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8" name="Google Shape;448;p41"/>
          <p:cNvCxnSpPr/>
          <p:nvPr/>
        </p:nvCxnSpPr>
        <p:spPr>
          <a:xfrm>
            <a:off x="1248086" y="3679702"/>
            <a:ext cx="20046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49" name="Google Shape;449;p41"/>
          <p:cNvSpPr txBox="1"/>
          <p:nvPr/>
        </p:nvSpPr>
        <p:spPr>
          <a:xfrm>
            <a:off x="2059498" y="3704074"/>
            <a:ext cx="381600" cy="3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f</a:t>
            </a:r>
            <a:endParaRPr sz="3000"/>
          </a:p>
        </p:txBody>
      </p:sp>
      <p:sp>
        <p:nvSpPr>
          <p:cNvPr id="450" name="Google Shape;450;p41"/>
          <p:cNvSpPr txBox="1"/>
          <p:nvPr/>
        </p:nvSpPr>
        <p:spPr>
          <a:xfrm>
            <a:off x="4133600" y="3704074"/>
            <a:ext cx="381600" cy="3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f</a:t>
            </a:r>
            <a:endParaRPr sz="3000"/>
          </a:p>
        </p:txBody>
      </p:sp>
      <p:pic>
        <p:nvPicPr>
          <p:cNvPr id="451" name="Google Shape;45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5372" y="1790971"/>
            <a:ext cx="981259" cy="1895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89841" y="1935275"/>
            <a:ext cx="602277" cy="1443311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41"/>
          <p:cNvSpPr txBox="1"/>
          <p:nvPr>
            <p:ph idx="1" type="body"/>
          </p:nvPr>
        </p:nvSpPr>
        <p:spPr>
          <a:xfrm>
            <a:off x="4916256" y="1331425"/>
            <a:ext cx="1059600" cy="3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000000"/>
                </a:solidFill>
              </a:rPr>
              <a:t>camera</a:t>
            </a:r>
            <a:endParaRPr>
              <a:solidFill>
                <a:srgbClr val="000000"/>
              </a:solidFill>
            </a:endParaRPr>
          </a:p>
        </p:txBody>
      </p:sp>
      <p:grpSp>
        <p:nvGrpSpPr>
          <p:cNvPr id="454" name="Google Shape;454;p41"/>
          <p:cNvGrpSpPr/>
          <p:nvPr/>
        </p:nvGrpSpPr>
        <p:grpSpPr>
          <a:xfrm>
            <a:off x="76200" y="1943375"/>
            <a:ext cx="2288700" cy="1577625"/>
            <a:chOff x="76200" y="1943375"/>
            <a:chExt cx="2288700" cy="1577625"/>
          </a:xfrm>
        </p:grpSpPr>
        <p:sp>
          <p:nvSpPr>
            <p:cNvPr id="455" name="Google Shape;455;p41"/>
            <p:cNvSpPr txBox="1"/>
            <p:nvPr/>
          </p:nvSpPr>
          <p:spPr>
            <a:xfrm>
              <a:off x="76200" y="1943375"/>
              <a:ext cx="911400" cy="34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0000FF"/>
                  </a:solidFill>
                </a:rPr>
                <a:t>phase A</a:t>
              </a:r>
              <a:endParaRPr b="1">
                <a:solidFill>
                  <a:srgbClr val="0000FF"/>
                </a:solidFill>
              </a:endParaRPr>
            </a:p>
          </p:txBody>
        </p:sp>
        <p:sp>
          <p:nvSpPr>
            <p:cNvPr id="456" name="Google Shape;456;p41"/>
            <p:cNvSpPr txBox="1"/>
            <p:nvPr/>
          </p:nvSpPr>
          <p:spPr>
            <a:xfrm>
              <a:off x="1453500" y="3178400"/>
              <a:ext cx="911400" cy="34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FF9900"/>
                  </a:solidFill>
                </a:rPr>
                <a:t>phase B</a:t>
              </a:r>
              <a:endParaRPr b="1">
                <a:solidFill>
                  <a:srgbClr val="FF9900"/>
                </a:solidFill>
              </a:endParaRPr>
            </a:p>
          </p:txBody>
        </p:sp>
        <p:cxnSp>
          <p:nvCxnSpPr>
            <p:cNvPr id="457" name="Google Shape;457;p41"/>
            <p:cNvCxnSpPr/>
            <p:nvPr/>
          </p:nvCxnSpPr>
          <p:spPr>
            <a:xfrm>
              <a:off x="531900" y="2285975"/>
              <a:ext cx="348300" cy="685500"/>
            </a:xfrm>
            <a:prstGeom prst="straightConnector1">
              <a:avLst/>
            </a:prstGeom>
            <a:noFill/>
            <a:ln cap="flat" cmpd="sng" w="28575">
              <a:solidFill>
                <a:srgbClr val="0000F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458" name="Google Shape;458;p41"/>
            <p:cNvCxnSpPr/>
            <p:nvPr/>
          </p:nvCxnSpPr>
          <p:spPr>
            <a:xfrm rot="10800000">
              <a:off x="1390300" y="2579625"/>
              <a:ext cx="348300" cy="685500"/>
            </a:xfrm>
            <a:prstGeom prst="straightConnector1">
              <a:avLst/>
            </a:prstGeom>
            <a:noFill/>
            <a:ln cap="flat" cmpd="sng" w="28575">
              <a:solidFill>
                <a:srgbClr val="FF99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459" name="Google Shape;459;p41"/>
          <p:cNvGrpSpPr/>
          <p:nvPr/>
        </p:nvGrpSpPr>
        <p:grpSpPr>
          <a:xfrm>
            <a:off x="6936750" y="522584"/>
            <a:ext cx="1725300" cy="3738450"/>
            <a:chOff x="7012950" y="979784"/>
            <a:chExt cx="1725300" cy="3738450"/>
          </a:xfrm>
        </p:grpSpPr>
        <p:sp>
          <p:nvSpPr>
            <p:cNvPr id="460" name="Google Shape;460;p41"/>
            <p:cNvSpPr txBox="1"/>
            <p:nvPr/>
          </p:nvSpPr>
          <p:spPr>
            <a:xfrm>
              <a:off x="7012950" y="979784"/>
              <a:ext cx="17253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expected result</a:t>
              </a:r>
              <a:endParaRPr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from simulation</a:t>
              </a:r>
              <a:endParaRPr/>
            </a:p>
          </p:txBody>
        </p:sp>
        <p:sp>
          <p:nvSpPr>
            <p:cNvPr id="461" name="Google Shape;461;p41"/>
            <p:cNvSpPr txBox="1"/>
            <p:nvPr/>
          </p:nvSpPr>
          <p:spPr>
            <a:xfrm>
              <a:off x="7012950" y="4334234"/>
              <a:ext cx="1725300" cy="38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offset = A - B</a:t>
              </a:r>
              <a:endParaRPr/>
            </a:p>
          </p:txBody>
        </p:sp>
      </p:grpSp>
      <p:sp>
        <p:nvSpPr>
          <p:cNvPr id="462" name="Google Shape;462;p41"/>
          <p:cNvSpPr txBox="1"/>
          <p:nvPr/>
        </p:nvSpPr>
        <p:spPr>
          <a:xfrm>
            <a:off x="6949328" y="1108679"/>
            <a:ext cx="1725300" cy="3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- B = 0</a:t>
            </a:r>
            <a:endParaRPr/>
          </a:p>
        </p:txBody>
      </p:sp>
      <p:pic>
        <p:nvPicPr>
          <p:cNvPr id="463" name="Google Shape;463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49325" y="1257962"/>
            <a:ext cx="1725301" cy="1293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36747" y="2551925"/>
            <a:ext cx="1725312" cy="1293976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41"/>
          <p:cNvSpPr txBox="1"/>
          <p:nvPr/>
        </p:nvSpPr>
        <p:spPr>
          <a:xfrm>
            <a:off x="6949328" y="2404079"/>
            <a:ext cx="1725300" cy="3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- B = 180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Photonics toolbox</a:t>
            </a:r>
            <a:endParaRPr/>
          </a:p>
        </p:txBody>
      </p:sp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2925" y="1102638"/>
            <a:ext cx="3302800" cy="84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4700" y="1102650"/>
            <a:ext cx="2738499" cy="2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85618" y="2176905"/>
            <a:ext cx="2285975" cy="2525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59124" y="3668721"/>
            <a:ext cx="2627301" cy="126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1609502"/>
            <a:ext cx="2738502" cy="153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p42"/>
          <p:cNvPicPr preferRelativeResize="0"/>
          <p:nvPr/>
        </p:nvPicPr>
        <p:blipFill rotWithShape="1">
          <a:blip r:embed="rId3">
            <a:alphaModFix/>
          </a:blip>
          <a:srcRect b="0" l="33418" r="-4099" t="0"/>
          <a:stretch/>
        </p:blipFill>
        <p:spPr>
          <a:xfrm>
            <a:off x="1625899" y="1735200"/>
            <a:ext cx="2629350" cy="297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42"/>
          <p:cNvPicPr preferRelativeResize="0"/>
          <p:nvPr/>
        </p:nvPicPr>
        <p:blipFill rotWithShape="1">
          <a:blip r:embed="rId4">
            <a:alphaModFix/>
          </a:blip>
          <a:srcRect b="0" l="33417" r="0" t="0"/>
          <a:stretch/>
        </p:blipFill>
        <p:spPr>
          <a:xfrm>
            <a:off x="4964950" y="1735188"/>
            <a:ext cx="2476950" cy="2976074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42"/>
          <p:cNvSpPr txBox="1"/>
          <p:nvPr/>
        </p:nvSpPr>
        <p:spPr>
          <a:xfrm>
            <a:off x="1842863" y="1201250"/>
            <a:ext cx="2195400" cy="4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long exposure</a:t>
            </a:r>
            <a:endParaRPr sz="1800"/>
          </a:p>
        </p:txBody>
      </p:sp>
      <p:sp>
        <p:nvSpPr>
          <p:cNvPr id="473" name="Google Shape;473;p42"/>
          <p:cNvSpPr txBox="1"/>
          <p:nvPr/>
        </p:nvSpPr>
        <p:spPr>
          <a:xfrm>
            <a:off x="5105725" y="1201250"/>
            <a:ext cx="2195400" cy="4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short</a:t>
            </a:r>
            <a:r>
              <a:rPr lang="en" sz="1800"/>
              <a:t> exposure</a:t>
            </a:r>
            <a:endParaRPr sz="1800"/>
          </a:p>
        </p:txBody>
      </p:sp>
      <p:sp>
        <p:nvSpPr>
          <p:cNvPr id="474" name="Google Shape;474;p42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two-spot calibration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43"/>
          <p:cNvPicPr preferRelativeResize="0"/>
          <p:nvPr/>
        </p:nvPicPr>
        <p:blipFill rotWithShape="1">
          <a:blip r:embed="rId3">
            <a:alphaModFix/>
          </a:blip>
          <a:srcRect b="18251" l="12066" r="9428" t="18636"/>
          <a:stretch/>
        </p:blipFill>
        <p:spPr>
          <a:xfrm>
            <a:off x="2153871" y="968875"/>
            <a:ext cx="4836265" cy="3887901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43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two-spot calibration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" name="Google Shape;485;p44"/>
          <p:cNvGrpSpPr/>
          <p:nvPr/>
        </p:nvGrpSpPr>
        <p:grpSpPr>
          <a:xfrm>
            <a:off x="459827" y="1795971"/>
            <a:ext cx="8224338" cy="2902159"/>
            <a:chOff x="2274997" y="2087923"/>
            <a:chExt cx="5970915" cy="2106831"/>
          </a:xfrm>
        </p:grpSpPr>
        <p:pic>
          <p:nvPicPr>
            <p:cNvPr id="486" name="Google Shape;486;p4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46848" y="2087926"/>
              <a:ext cx="2099063" cy="20990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7" name="Google Shape;487;p4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203083" y="2087923"/>
              <a:ext cx="2099063" cy="20990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8" name="Google Shape;488;p4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74997" y="2095691"/>
              <a:ext cx="2099063" cy="209906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9" name="Google Shape;489;p44"/>
          <p:cNvSpPr txBox="1"/>
          <p:nvPr/>
        </p:nvSpPr>
        <p:spPr>
          <a:xfrm>
            <a:off x="3185103" y="1251600"/>
            <a:ext cx="2773800" cy="4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specified gray value</a:t>
            </a:r>
            <a:endParaRPr sz="1800"/>
          </a:p>
        </p:txBody>
      </p:sp>
      <p:cxnSp>
        <p:nvCxnSpPr>
          <p:cNvPr id="490" name="Google Shape;490;p44"/>
          <p:cNvCxnSpPr/>
          <p:nvPr/>
        </p:nvCxnSpPr>
        <p:spPr>
          <a:xfrm>
            <a:off x="2144400" y="1797733"/>
            <a:ext cx="48552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491" name="Google Shape;491;p44"/>
          <p:cNvSpPr txBox="1"/>
          <p:nvPr/>
        </p:nvSpPr>
        <p:spPr>
          <a:xfrm>
            <a:off x="1482196" y="1814275"/>
            <a:ext cx="14187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small</a:t>
            </a:r>
            <a:endParaRPr/>
          </a:p>
        </p:txBody>
      </p:sp>
      <p:sp>
        <p:nvSpPr>
          <p:cNvPr id="492" name="Google Shape;492;p44"/>
          <p:cNvSpPr txBox="1"/>
          <p:nvPr/>
        </p:nvSpPr>
        <p:spPr>
          <a:xfrm>
            <a:off x="6248071" y="1828800"/>
            <a:ext cx="14187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large</a:t>
            </a:r>
            <a:endParaRPr/>
          </a:p>
        </p:txBody>
      </p:sp>
      <p:sp>
        <p:nvSpPr>
          <p:cNvPr id="493" name="Google Shape;493;p44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two-spot calibration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45"/>
          <p:cNvGrpSpPr/>
          <p:nvPr/>
        </p:nvGrpSpPr>
        <p:grpSpPr>
          <a:xfrm>
            <a:off x="718062" y="2146706"/>
            <a:ext cx="7707876" cy="2352847"/>
            <a:chOff x="534255" y="1416566"/>
            <a:chExt cx="5706579" cy="1741947"/>
          </a:xfrm>
        </p:grpSpPr>
        <p:pic>
          <p:nvPicPr>
            <p:cNvPr id="499" name="Google Shape;499;p4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107530" y="1416566"/>
              <a:ext cx="2133304" cy="1741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0" name="Google Shape;500;p4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319759" y="1416585"/>
              <a:ext cx="2133304" cy="1741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1" name="Google Shape;501;p4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34255" y="1416572"/>
              <a:ext cx="2133304" cy="1741927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502" name="Google Shape;502;p45"/>
          <p:cNvCxnSpPr/>
          <p:nvPr/>
        </p:nvCxnSpPr>
        <p:spPr>
          <a:xfrm>
            <a:off x="2144400" y="1797733"/>
            <a:ext cx="48552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503" name="Google Shape;503;p45"/>
          <p:cNvSpPr txBox="1"/>
          <p:nvPr/>
        </p:nvSpPr>
        <p:spPr>
          <a:xfrm>
            <a:off x="1482196" y="1814275"/>
            <a:ext cx="14187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small</a:t>
            </a:r>
            <a:endParaRPr/>
          </a:p>
        </p:txBody>
      </p:sp>
      <p:sp>
        <p:nvSpPr>
          <p:cNvPr id="504" name="Google Shape;504;p45"/>
          <p:cNvSpPr txBox="1"/>
          <p:nvPr/>
        </p:nvSpPr>
        <p:spPr>
          <a:xfrm>
            <a:off x="6248071" y="1828800"/>
            <a:ext cx="14187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large</a:t>
            </a:r>
            <a:endParaRPr/>
          </a:p>
        </p:txBody>
      </p:sp>
      <p:sp>
        <p:nvSpPr>
          <p:cNvPr id="505" name="Google Shape;505;p45"/>
          <p:cNvSpPr txBox="1"/>
          <p:nvPr/>
        </p:nvSpPr>
        <p:spPr>
          <a:xfrm>
            <a:off x="1448775" y="2419350"/>
            <a:ext cx="11448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A86E8"/>
                </a:solidFill>
              </a:rPr>
              <a:t>reference</a:t>
            </a:r>
            <a:endParaRPr b="1">
              <a:solidFill>
                <a:srgbClr val="4A86E8"/>
              </a:solidFill>
            </a:endParaRPr>
          </a:p>
        </p:txBody>
      </p:sp>
      <p:sp>
        <p:nvSpPr>
          <p:cNvPr id="506" name="Google Shape;506;p45"/>
          <p:cNvSpPr txBox="1"/>
          <p:nvPr/>
        </p:nvSpPr>
        <p:spPr>
          <a:xfrm>
            <a:off x="1448775" y="2653213"/>
            <a:ext cx="11448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9900"/>
                </a:solidFill>
              </a:rPr>
              <a:t>offset</a:t>
            </a:r>
            <a:endParaRPr b="1">
              <a:solidFill>
                <a:srgbClr val="FF9900"/>
              </a:solidFill>
            </a:endParaRPr>
          </a:p>
        </p:txBody>
      </p:sp>
      <p:sp>
        <p:nvSpPr>
          <p:cNvPr id="507" name="Google Shape;507;p45"/>
          <p:cNvSpPr txBox="1"/>
          <p:nvPr/>
        </p:nvSpPr>
        <p:spPr>
          <a:xfrm>
            <a:off x="3185103" y="1251600"/>
            <a:ext cx="2773800" cy="4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specified gray value</a:t>
            </a:r>
            <a:endParaRPr sz="1800"/>
          </a:p>
        </p:txBody>
      </p:sp>
      <p:sp>
        <p:nvSpPr>
          <p:cNvPr id="508" name="Google Shape;508;p45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two-spot calibration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Google Shape;51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5313" y="939300"/>
            <a:ext cx="3973374" cy="3973374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46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two-spot calibration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5775" y="1017725"/>
            <a:ext cx="5006452" cy="397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017725"/>
            <a:ext cx="3973374" cy="3973374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47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two-spot calibration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48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3/3: </a:t>
            </a:r>
            <a:r>
              <a:rPr lang="en"/>
              <a:t>aberrations</a:t>
            </a:r>
            <a:endParaRPr/>
          </a:p>
        </p:txBody>
      </p:sp>
      <p:pic>
        <p:nvPicPr>
          <p:cNvPr id="527" name="Google Shape;527;p48"/>
          <p:cNvPicPr preferRelativeResize="0"/>
          <p:nvPr/>
        </p:nvPicPr>
        <p:blipFill rotWithShape="1">
          <a:blip r:embed="rId3">
            <a:alphaModFix/>
          </a:blip>
          <a:srcRect b="17656" l="26600" r="24912" t="21208"/>
          <a:stretch/>
        </p:blipFill>
        <p:spPr>
          <a:xfrm>
            <a:off x="2772214" y="1178526"/>
            <a:ext cx="3599574" cy="36309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49"/>
          <p:cNvPicPr preferRelativeResize="0"/>
          <p:nvPr/>
        </p:nvPicPr>
        <p:blipFill rotWithShape="1">
          <a:blip r:embed="rId3">
            <a:alphaModFix/>
          </a:blip>
          <a:srcRect b="17656" l="26600" r="24912" t="21208"/>
          <a:stretch/>
        </p:blipFill>
        <p:spPr>
          <a:xfrm>
            <a:off x="2772201" y="1174926"/>
            <a:ext cx="3599574" cy="3630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49"/>
          <p:cNvPicPr preferRelativeResize="0"/>
          <p:nvPr/>
        </p:nvPicPr>
        <p:blipFill rotWithShape="1">
          <a:blip r:embed="rId3">
            <a:alphaModFix/>
          </a:blip>
          <a:srcRect b="68561" l="48865" r="47850" t="26001"/>
          <a:stretch/>
        </p:blipFill>
        <p:spPr>
          <a:xfrm>
            <a:off x="580019" y="1022806"/>
            <a:ext cx="1291120" cy="1710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49"/>
          <p:cNvPicPr preferRelativeResize="0"/>
          <p:nvPr/>
        </p:nvPicPr>
        <p:blipFill rotWithShape="1">
          <a:blip r:embed="rId3">
            <a:alphaModFix/>
          </a:blip>
          <a:srcRect b="45003" l="49068" r="47647" t="49559"/>
          <a:stretch/>
        </p:blipFill>
        <p:spPr>
          <a:xfrm>
            <a:off x="580019" y="3021873"/>
            <a:ext cx="1291120" cy="1710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49"/>
          <p:cNvPicPr preferRelativeResize="0"/>
          <p:nvPr/>
        </p:nvPicPr>
        <p:blipFill rotWithShape="1">
          <a:blip r:embed="rId3">
            <a:alphaModFix/>
          </a:blip>
          <a:srcRect b="45225" l="67695" r="29020" t="49337"/>
          <a:stretch/>
        </p:blipFill>
        <p:spPr>
          <a:xfrm>
            <a:off x="7068294" y="1022797"/>
            <a:ext cx="1291120" cy="1710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49"/>
          <p:cNvPicPr preferRelativeResize="0"/>
          <p:nvPr/>
        </p:nvPicPr>
        <p:blipFill rotWithShape="1">
          <a:blip r:embed="rId3">
            <a:alphaModFix/>
          </a:blip>
          <a:srcRect b="33829" l="58134" r="38581" t="60734"/>
          <a:stretch/>
        </p:blipFill>
        <p:spPr>
          <a:xfrm>
            <a:off x="7068294" y="3023468"/>
            <a:ext cx="1291120" cy="17100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7" name="Google Shape;537;p49"/>
          <p:cNvGrpSpPr/>
          <p:nvPr/>
        </p:nvGrpSpPr>
        <p:grpSpPr>
          <a:xfrm>
            <a:off x="1952819" y="1694025"/>
            <a:ext cx="5039406" cy="2260650"/>
            <a:chOff x="1952819" y="1694025"/>
            <a:chExt cx="5039406" cy="2260650"/>
          </a:xfrm>
        </p:grpSpPr>
        <p:cxnSp>
          <p:nvCxnSpPr>
            <p:cNvPr id="538" name="Google Shape;538;p49"/>
            <p:cNvCxnSpPr/>
            <p:nvPr/>
          </p:nvCxnSpPr>
          <p:spPr>
            <a:xfrm flipH="1" rot="10800000">
              <a:off x="1960469" y="1694025"/>
              <a:ext cx="2478300" cy="266400"/>
            </a:xfrm>
            <a:prstGeom prst="straightConnector1">
              <a:avLst/>
            </a:prstGeom>
            <a:noFill/>
            <a:ln cap="flat" cmpd="sng" w="38100">
              <a:solidFill>
                <a:srgbClr val="CCCCCC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39" name="Google Shape;539;p49"/>
            <p:cNvCxnSpPr/>
            <p:nvPr/>
          </p:nvCxnSpPr>
          <p:spPr>
            <a:xfrm flipH="1" rot="10800000">
              <a:off x="1952819" y="3055015"/>
              <a:ext cx="2551800" cy="806100"/>
            </a:xfrm>
            <a:prstGeom prst="straightConnector1">
              <a:avLst/>
            </a:prstGeom>
            <a:noFill/>
            <a:ln cap="flat" cmpd="sng" w="38100">
              <a:solidFill>
                <a:srgbClr val="CCCCCC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40" name="Google Shape;540;p49"/>
            <p:cNvCxnSpPr/>
            <p:nvPr/>
          </p:nvCxnSpPr>
          <p:spPr>
            <a:xfrm flipH="1" rot="10800000">
              <a:off x="6058025" y="1877675"/>
              <a:ext cx="934200" cy="1115100"/>
            </a:xfrm>
            <a:prstGeom prst="straightConnector1">
              <a:avLst/>
            </a:prstGeom>
            <a:noFill/>
            <a:ln cap="flat" cmpd="sng" w="38100">
              <a:solidFill>
                <a:srgbClr val="CCCCCC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41" name="Google Shape;541;p49"/>
            <p:cNvCxnSpPr/>
            <p:nvPr/>
          </p:nvCxnSpPr>
          <p:spPr>
            <a:xfrm>
              <a:off x="5353850" y="3738375"/>
              <a:ext cx="1638300" cy="216300"/>
            </a:xfrm>
            <a:prstGeom prst="straightConnector1">
              <a:avLst/>
            </a:prstGeom>
            <a:noFill/>
            <a:ln cap="flat" cmpd="sng" w="38100">
              <a:solidFill>
                <a:srgbClr val="CCCCCC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542" name="Google Shape;542;p49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3/3: </a:t>
            </a:r>
            <a:r>
              <a:rPr lang="en"/>
              <a:t>aberrations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50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approach: adaptive optics</a:t>
            </a:r>
            <a:endParaRPr/>
          </a:p>
        </p:txBody>
      </p:sp>
      <p:pic>
        <p:nvPicPr>
          <p:cNvPr id="548" name="Google Shape;54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7475" y="1180394"/>
            <a:ext cx="3369049" cy="3369049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50"/>
          <p:cNvSpPr txBox="1"/>
          <p:nvPr/>
        </p:nvSpPr>
        <p:spPr>
          <a:xfrm>
            <a:off x="662600" y="2290875"/>
            <a:ext cx="24861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Zernike modes</a:t>
            </a:r>
            <a:endParaRPr sz="24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51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approach: adaptive optics</a:t>
            </a:r>
            <a:endParaRPr/>
          </a:p>
        </p:txBody>
      </p:sp>
      <p:pic>
        <p:nvPicPr>
          <p:cNvPr id="555" name="Google Shape;555;p51"/>
          <p:cNvPicPr preferRelativeResize="0"/>
          <p:nvPr/>
        </p:nvPicPr>
        <p:blipFill rotWithShape="1">
          <a:blip r:embed="rId3">
            <a:alphaModFix/>
          </a:blip>
          <a:srcRect b="21997" l="32986" r="29625" t="28480"/>
          <a:stretch/>
        </p:blipFill>
        <p:spPr>
          <a:xfrm>
            <a:off x="4902435" y="1125807"/>
            <a:ext cx="3713450" cy="3934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51"/>
          <p:cNvPicPr preferRelativeResize="0"/>
          <p:nvPr/>
        </p:nvPicPr>
        <p:blipFill rotWithShape="1">
          <a:blip r:embed="rId4">
            <a:alphaModFix/>
          </a:blip>
          <a:srcRect b="14502" l="25039" r="22067" t="20082"/>
          <a:stretch/>
        </p:blipFill>
        <p:spPr>
          <a:xfrm>
            <a:off x="528118" y="1125807"/>
            <a:ext cx="3976666" cy="3934971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51"/>
          <p:cNvSpPr txBox="1"/>
          <p:nvPr/>
        </p:nvSpPr>
        <p:spPr>
          <a:xfrm>
            <a:off x="1371325" y="713108"/>
            <a:ext cx="2195400" cy="4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original</a:t>
            </a:r>
            <a:endParaRPr sz="1800"/>
          </a:p>
        </p:txBody>
      </p:sp>
      <p:sp>
        <p:nvSpPr>
          <p:cNvPr id="558" name="Google Shape;558;p51"/>
          <p:cNvSpPr txBox="1"/>
          <p:nvPr/>
        </p:nvSpPr>
        <p:spPr>
          <a:xfrm>
            <a:off x="5661438" y="713108"/>
            <a:ext cx="2195400" cy="4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corrected</a:t>
            </a:r>
            <a:endParaRPr sz="1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Goal: fully flexible light shaping</a:t>
            </a:r>
            <a:endParaRPr/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6149" y="2033075"/>
            <a:ext cx="1191000" cy="12352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" name="Google Shape;77;p16"/>
          <p:cNvGrpSpPr/>
          <p:nvPr/>
        </p:nvGrpSpPr>
        <p:grpSpPr>
          <a:xfrm>
            <a:off x="7000400" y="1369225"/>
            <a:ext cx="1943125" cy="3595788"/>
            <a:chOff x="6724675" y="1369225"/>
            <a:chExt cx="1943125" cy="3595788"/>
          </a:xfrm>
        </p:grpSpPr>
        <p:sp>
          <p:nvSpPr>
            <p:cNvPr id="78" name="Google Shape;78;p16"/>
            <p:cNvSpPr txBox="1"/>
            <p:nvPr/>
          </p:nvSpPr>
          <p:spPr>
            <a:xfrm>
              <a:off x="6796100" y="4150513"/>
              <a:ext cx="1871700" cy="81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/>
                <a:t>sample</a:t>
              </a:r>
              <a:endParaRPr sz="3000"/>
            </a:p>
          </p:txBody>
        </p:sp>
        <p:pic>
          <p:nvPicPr>
            <p:cNvPr id="79" name="Google Shape;79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724675" y="1369225"/>
              <a:ext cx="1355575" cy="26884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0" name="Google Shape;80;p16"/>
          <p:cNvGrpSpPr/>
          <p:nvPr/>
        </p:nvGrpSpPr>
        <p:grpSpPr>
          <a:xfrm>
            <a:off x="156050" y="1542063"/>
            <a:ext cx="2863175" cy="3250113"/>
            <a:chOff x="152400" y="1170125"/>
            <a:chExt cx="2863175" cy="3250113"/>
          </a:xfrm>
        </p:grpSpPr>
        <p:pic>
          <p:nvPicPr>
            <p:cNvPr id="81" name="Google Shape;81;p1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52400" y="1170125"/>
              <a:ext cx="2863175" cy="2733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Google Shape;82;p16"/>
            <p:cNvSpPr txBox="1"/>
            <p:nvPr/>
          </p:nvSpPr>
          <p:spPr>
            <a:xfrm>
              <a:off x="707775" y="3605738"/>
              <a:ext cx="1871700" cy="81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/>
                <a:t>device</a:t>
              </a:r>
              <a:endParaRPr sz="3000"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52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approach: adaptive optics</a:t>
            </a:r>
            <a:endParaRPr/>
          </a:p>
        </p:txBody>
      </p:sp>
      <p:pic>
        <p:nvPicPr>
          <p:cNvPr id="564" name="Google Shape;564;p52"/>
          <p:cNvPicPr preferRelativeResize="0"/>
          <p:nvPr/>
        </p:nvPicPr>
        <p:blipFill rotWithShape="1">
          <a:blip r:embed="rId3">
            <a:alphaModFix/>
          </a:blip>
          <a:srcRect b="21997" l="32986" r="29625" t="28480"/>
          <a:stretch/>
        </p:blipFill>
        <p:spPr>
          <a:xfrm>
            <a:off x="2345484" y="788294"/>
            <a:ext cx="4173917" cy="4422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52"/>
          <p:cNvPicPr preferRelativeResize="0"/>
          <p:nvPr/>
        </p:nvPicPr>
        <p:blipFill rotWithShape="1">
          <a:blip r:embed="rId4">
            <a:alphaModFix/>
          </a:blip>
          <a:srcRect b="14502" l="25039" r="22067" t="20082"/>
          <a:stretch/>
        </p:blipFill>
        <p:spPr>
          <a:xfrm>
            <a:off x="2240139" y="712929"/>
            <a:ext cx="4663728" cy="4614863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52"/>
          <p:cNvSpPr txBox="1"/>
          <p:nvPr/>
        </p:nvSpPr>
        <p:spPr>
          <a:xfrm>
            <a:off x="159700" y="1645108"/>
            <a:ext cx="2195400" cy="4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original</a:t>
            </a:r>
            <a:endParaRPr sz="18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53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approach: adaptive optics</a:t>
            </a:r>
            <a:endParaRPr/>
          </a:p>
        </p:txBody>
      </p:sp>
      <p:pic>
        <p:nvPicPr>
          <p:cNvPr id="572" name="Google Shape;572;p53"/>
          <p:cNvPicPr preferRelativeResize="0"/>
          <p:nvPr/>
        </p:nvPicPr>
        <p:blipFill rotWithShape="1">
          <a:blip r:embed="rId3">
            <a:alphaModFix/>
          </a:blip>
          <a:srcRect b="21997" l="32986" r="29625" t="28480"/>
          <a:stretch/>
        </p:blipFill>
        <p:spPr>
          <a:xfrm>
            <a:off x="2345484" y="788294"/>
            <a:ext cx="4173917" cy="4422907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53"/>
          <p:cNvSpPr txBox="1"/>
          <p:nvPr/>
        </p:nvSpPr>
        <p:spPr>
          <a:xfrm>
            <a:off x="6893763" y="1562258"/>
            <a:ext cx="2195400" cy="4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corrected</a:t>
            </a:r>
            <a:endParaRPr sz="18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Google Shape;578;p54"/>
          <p:cNvPicPr preferRelativeResize="0"/>
          <p:nvPr/>
        </p:nvPicPr>
        <p:blipFill rotWithShape="1">
          <a:blip r:embed="rId3">
            <a:alphaModFix/>
          </a:blip>
          <a:srcRect b="54567" l="44121" r="53745" t="42372"/>
          <a:stretch/>
        </p:blipFill>
        <p:spPr>
          <a:xfrm>
            <a:off x="4713225" y="865325"/>
            <a:ext cx="1180099" cy="1354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54"/>
          <p:cNvPicPr preferRelativeResize="0"/>
          <p:nvPr/>
        </p:nvPicPr>
        <p:blipFill rotWithShape="1">
          <a:blip r:embed="rId4">
            <a:alphaModFix/>
          </a:blip>
          <a:srcRect b="57465" l="39969" r="57212" t="38491"/>
          <a:stretch/>
        </p:blipFill>
        <p:spPr>
          <a:xfrm>
            <a:off x="3272348" y="865323"/>
            <a:ext cx="1180099" cy="135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54"/>
          <p:cNvPicPr preferRelativeResize="0"/>
          <p:nvPr/>
        </p:nvPicPr>
        <p:blipFill rotWithShape="1">
          <a:blip r:embed="rId3">
            <a:alphaModFix/>
          </a:blip>
          <a:srcRect b="21997" l="32986" r="29625" t="28480"/>
          <a:stretch/>
        </p:blipFill>
        <p:spPr>
          <a:xfrm>
            <a:off x="6287046" y="1648039"/>
            <a:ext cx="2462528" cy="2609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54"/>
          <p:cNvPicPr preferRelativeResize="0"/>
          <p:nvPr/>
        </p:nvPicPr>
        <p:blipFill rotWithShape="1">
          <a:blip r:embed="rId4">
            <a:alphaModFix/>
          </a:blip>
          <a:srcRect b="14502" l="25039" r="22067" t="20082"/>
          <a:stretch/>
        </p:blipFill>
        <p:spPr>
          <a:xfrm>
            <a:off x="311698" y="1648039"/>
            <a:ext cx="2637072" cy="2609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54"/>
          <p:cNvPicPr preferRelativeResize="0"/>
          <p:nvPr/>
        </p:nvPicPr>
        <p:blipFill rotWithShape="1">
          <a:blip r:embed="rId4">
            <a:alphaModFix/>
          </a:blip>
          <a:srcRect b="45826" l="49326" r="47856" t="50130"/>
          <a:stretch/>
        </p:blipFill>
        <p:spPr>
          <a:xfrm>
            <a:off x="3272348" y="2342473"/>
            <a:ext cx="1180099" cy="135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54"/>
          <p:cNvPicPr preferRelativeResize="0"/>
          <p:nvPr/>
        </p:nvPicPr>
        <p:blipFill rotWithShape="1">
          <a:blip r:embed="rId3">
            <a:alphaModFix/>
          </a:blip>
          <a:srcRect b="45537" l="51335" r="46532" t="51401"/>
          <a:stretch/>
        </p:blipFill>
        <p:spPr>
          <a:xfrm>
            <a:off x="4713225" y="2342475"/>
            <a:ext cx="1180099" cy="1354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54"/>
          <p:cNvPicPr preferRelativeResize="0"/>
          <p:nvPr/>
        </p:nvPicPr>
        <p:blipFill rotWithShape="1">
          <a:blip r:embed="rId4">
            <a:alphaModFix/>
          </a:blip>
          <a:srcRect b="34238" l="58426" r="38756" t="61718"/>
          <a:stretch/>
        </p:blipFill>
        <p:spPr>
          <a:xfrm>
            <a:off x="3272348" y="3819623"/>
            <a:ext cx="1180099" cy="135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54"/>
          <p:cNvPicPr preferRelativeResize="0"/>
          <p:nvPr/>
        </p:nvPicPr>
        <p:blipFill rotWithShape="1">
          <a:blip r:embed="rId3">
            <a:alphaModFix/>
          </a:blip>
          <a:srcRect b="36248" l="58637" r="39230" t="60690"/>
          <a:stretch/>
        </p:blipFill>
        <p:spPr>
          <a:xfrm>
            <a:off x="4713225" y="3819625"/>
            <a:ext cx="1180099" cy="1354972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54"/>
          <p:cNvSpPr txBox="1"/>
          <p:nvPr/>
        </p:nvSpPr>
        <p:spPr>
          <a:xfrm>
            <a:off x="532525" y="1125175"/>
            <a:ext cx="2195400" cy="4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original</a:t>
            </a:r>
            <a:endParaRPr sz="1800"/>
          </a:p>
        </p:txBody>
      </p:sp>
      <p:sp>
        <p:nvSpPr>
          <p:cNvPr id="587" name="Google Shape;587;p54"/>
          <p:cNvSpPr txBox="1"/>
          <p:nvPr/>
        </p:nvSpPr>
        <p:spPr>
          <a:xfrm>
            <a:off x="6420613" y="1125175"/>
            <a:ext cx="2195400" cy="4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corrected</a:t>
            </a:r>
            <a:endParaRPr sz="1800"/>
          </a:p>
        </p:txBody>
      </p:sp>
      <p:cxnSp>
        <p:nvCxnSpPr>
          <p:cNvPr id="588" name="Google Shape;588;p54"/>
          <p:cNvCxnSpPr/>
          <p:nvPr/>
        </p:nvCxnSpPr>
        <p:spPr>
          <a:xfrm flipH="1" rot="10800000">
            <a:off x="1201250" y="1542700"/>
            <a:ext cx="1995000" cy="880500"/>
          </a:xfrm>
          <a:prstGeom prst="straightConnector1">
            <a:avLst/>
          </a:prstGeom>
          <a:noFill/>
          <a:ln cap="flat" cmpd="sng" w="38100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89" name="Google Shape;589;p54"/>
          <p:cNvCxnSpPr/>
          <p:nvPr/>
        </p:nvCxnSpPr>
        <p:spPr>
          <a:xfrm flipH="1" rot="10800000">
            <a:off x="1663448" y="2744219"/>
            <a:ext cx="1536300" cy="155400"/>
          </a:xfrm>
          <a:prstGeom prst="straightConnector1">
            <a:avLst/>
          </a:prstGeom>
          <a:noFill/>
          <a:ln cap="flat" cmpd="sng" w="38100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0" name="Google Shape;590;p54"/>
          <p:cNvCxnSpPr/>
          <p:nvPr/>
        </p:nvCxnSpPr>
        <p:spPr>
          <a:xfrm>
            <a:off x="2112550" y="3427700"/>
            <a:ext cx="1139100" cy="1069500"/>
          </a:xfrm>
          <a:prstGeom prst="straightConnector1">
            <a:avLst/>
          </a:prstGeom>
          <a:noFill/>
          <a:ln cap="flat" cmpd="sng" w="38100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91" name="Google Shape;591;p54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approach: adaptive optics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55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  <p:grpSp>
        <p:nvGrpSpPr>
          <p:cNvPr id="597" name="Google Shape;597;p55"/>
          <p:cNvGrpSpPr/>
          <p:nvPr/>
        </p:nvGrpSpPr>
        <p:grpSpPr>
          <a:xfrm>
            <a:off x="213963" y="1655913"/>
            <a:ext cx="2982463" cy="1310853"/>
            <a:chOff x="400059" y="1123498"/>
            <a:chExt cx="4759756" cy="2092010"/>
          </a:xfrm>
        </p:grpSpPr>
        <p:pic>
          <p:nvPicPr>
            <p:cNvPr id="598" name="Google Shape;598;p5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396761" y="1354363"/>
              <a:ext cx="763053" cy="15178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9" name="Google Shape;599;p5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00059" y="1304001"/>
              <a:ext cx="734542" cy="167787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00" name="Google Shape;600;p55"/>
            <p:cNvCxnSpPr/>
            <p:nvPr/>
          </p:nvCxnSpPr>
          <p:spPr>
            <a:xfrm>
              <a:off x="2416444" y="2921763"/>
              <a:ext cx="1558839" cy="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01" name="Google Shape;601;p55"/>
            <p:cNvCxnSpPr/>
            <p:nvPr/>
          </p:nvCxnSpPr>
          <p:spPr>
            <a:xfrm>
              <a:off x="803567" y="2921763"/>
              <a:ext cx="1558839" cy="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602" name="Google Shape;602;p55"/>
            <p:cNvSpPr txBox="1"/>
            <p:nvPr/>
          </p:nvSpPr>
          <p:spPr>
            <a:xfrm>
              <a:off x="1434542" y="2941282"/>
              <a:ext cx="296873" cy="2742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f</a:t>
              </a:r>
              <a:endParaRPr/>
            </a:p>
          </p:txBody>
        </p:sp>
        <p:sp>
          <p:nvSpPr>
            <p:cNvPr id="603" name="Google Shape;603;p55"/>
            <p:cNvSpPr txBox="1"/>
            <p:nvPr/>
          </p:nvSpPr>
          <p:spPr>
            <a:xfrm>
              <a:off x="3047420" y="2941282"/>
              <a:ext cx="296873" cy="2742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f</a:t>
              </a:r>
              <a:endParaRPr/>
            </a:p>
          </p:txBody>
        </p:sp>
        <p:grpSp>
          <p:nvGrpSpPr>
            <p:cNvPr id="604" name="Google Shape;604;p55"/>
            <p:cNvGrpSpPr/>
            <p:nvPr/>
          </p:nvGrpSpPr>
          <p:grpSpPr>
            <a:xfrm>
              <a:off x="802504" y="1123498"/>
              <a:ext cx="1453971" cy="1278706"/>
              <a:chOff x="1115025" y="1123450"/>
              <a:chExt cx="2583000" cy="2264800"/>
            </a:xfrm>
          </p:grpSpPr>
          <p:cxnSp>
            <p:nvCxnSpPr>
              <p:cNvPr id="605" name="Google Shape;605;p55"/>
              <p:cNvCxnSpPr/>
              <p:nvPr/>
            </p:nvCxnSpPr>
            <p:spPr>
              <a:xfrm flipH="1">
                <a:off x="1134050" y="1123450"/>
                <a:ext cx="2171100" cy="13887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00FF00"/>
                </a:solidFill>
                <a:prstDash val="solid"/>
                <a:round/>
                <a:headEnd len="med" w="med" type="none"/>
                <a:tailEnd len="med" w="med" type="none"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</p:cxnSp>
          <p:cxnSp>
            <p:nvCxnSpPr>
              <p:cNvPr id="606" name="Google Shape;606;p55"/>
              <p:cNvCxnSpPr/>
              <p:nvPr/>
            </p:nvCxnSpPr>
            <p:spPr>
              <a:xfrm flipH="1">
                <a:off x="1115025" y="1729850"/>
                <a:ext cx="2583000" cy="16584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00FF00"/>
                </a:solidFill>
                <a:prstDash val="solid"/>
                <a:round/>
                <a:headEnd len="med" w="med" type="none"/>
                <a:tailEnd len="med" w="med" type="none"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</p:cxnSp>
        </p:grpSp>
        <p:grpSp>
          <p:nvGrpSpPr>
            <p:cNvPr id="607" name="Google Shape;607;p55"/>
            <p:cNvGrpSpPr/>
            <p:nvPr/>
          </p:nvGrpSpPr>
          <p:grpSpPr>
            <a:xfrm>
              <a:off x="802504" y="1914129"/>
              <a:ext cx="3809820" cy="702983"/>
              <a:chOff x="1115025" y="2523788"/>
              <a:chExt cx="6768200" cy="1245098"/>
            </a:xfrm>
          </p:grpSpPr>
          <p:grpSp>
            <p:nvGrpSpPr>
              <p:cNvPr id="608" name="Google Shape;608;p55"/>
              <p:cNvGrpSpPr/>
              <p:nvPr/>
            </p:nvGrpSpPr>
            <p:grpSpPr>
              <a:xfrm>
                <a:off x="1115025" y="2523788"/>
                <a:ext cx="6768200" cy="864438"/>
                <a:chOff x="1115025" y="2523788"/>
                <a:chExt cx="6768200" cy="864438"/>
              </a:xfrm>
            </p:grpSpPr>
            <p:cxnSp>
              <p:nvCxnSpPr>
                <p:cNvPr id="609" name="Google Shape;609;p55"/>
                <p:cNvCxnSpPr/>
                <p:nvPr/>
              </p:nvCxnSpPr>
              <p:spPr>
                <a:xfrm>
                  <a:off x="1115025" y="2523788"/>
                  <a:ext cx="2694900" cy="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93C47D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610" name="Google Shape;610;p55"/>
                <p:cNvCxnSpPr/>
                <p:nvPr/>
              </p:nvCxnSpPr>
              <p:spPr>
                <a:xfrm>
                  <a:off x="1115025" y="3382400"/>
                  <a:ext cx="2704500" cy="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93C47D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611" name="Google Shape;611;p55"/>
                <p:cNvCxnSpPr/>
                <p:nvPr/>
              </p:nvCxnSpPr>
              <p:spPr>
                <a:xfrm>
                  <a:off x="3882425" y="2523925"/>
                  <a:ext cx="4000800" cy="5946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93C47D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612" name="Google Shape;612;p55"/>
                <p:cNvCxnSpPr/>
                <p:nvPr/>
              </p:nvCxnSpPr>
              <p:spPr>
                <a:xfrm flipH="1" rot="10800000">
                  <a:off x="3896525" y="2781625"/>
                  <a:ext cx="3977100" cy="6066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93C47D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sp>
            <p:nvSpPr>
              <p:cNvPr id="613" name="Google Shape;613;p55"/>
              <p:cNvSpPr txBox="1"/>
              <p:nvPr/>
            </p:nvSpPr>
            <p:spPr>
              <a:xfrm>
                <a:off x="4976525" y="3196186"/>
                <a:ext cx="2282400" cy="572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rgbClr val="6AA84F"/>
                    </a:solidFill>
                  </a:rPr>
                  <a:t>zero order reflection</a:t>
                </a:r>
                <a:endParaRPr sz="900">
                  <a:solidFill>
                    <a:srgbClr val="6AA84F"/>
                  </a:solidFill>
                </a:endParaRPr>
              </a:p>
            </p:txBody>
          </p:sp>
        </p:grpSp>
        <p:grpSp>
          <p:nvGrpSpPr>
            <p:cNvPr id="614" name="Google Shape;614;p55"/>
            <p:cNvGrpSpPr/>
            <p:nvPr/>
          </p:nvGrpSpPr>
          <p:grpSpPr>
            <a:xfrm>
              <a:off x="776836" y="1232755"/>
              <a:ext cx="3816743" cy="1288439"/>
              <a:chOff x="1069425" y="1316961"/>
              <a:chExt cx="6780500" cy="2282039"/>
            </a:xfrm>
          </p:grpSpPr>
          <p:sp>
            <p:nvSpPr>
              <p:cNvPr id="615" name="Google Shape;615;p55"/>
              <p:cNvSpPr txBox="1"/>
              <p:nvPr/>
            </p:nvSpPr>
            <p:spPr>
              <a:xfrm>
                <a:off x="4878750" y="1316961"/>
                <a:ext cx="2171100" cy="8643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85725" rotWithShape="0" algn="bl" dir="5400000" dist="9525">
                  <a:srgbClr val="000000">
                    <a:alpha val="82000"/>
                  </a:srgbClr>
                </a:outerShdw>
              </a:effectLst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900">
                    <a:solidFill>
                      <a:srgbClr val="00FF00"/>
                    </a:solidFill>
                  </a:rPr>
                  <a:t>modulated light</a:t>
                </a:r>
                <a:endParaRPr b="1" sz="900">
                  <a:solidFill>
                    <a:srgbClr val="00FF00"/>
                  </a:solidFill>
                </a:endParaRPr>
              </a:p>
            </p:txBody>
          </p:sp>
          <p:grpSp>
            <p:nvGrpSpPr>
              <p:cNvPr id="616" name="Google Shape;616;p55"/>
              <p:cNvGrpSpPr/>
              <p:nvPr/>
            </p:nvGrpSpPr>
            <p:grpSpPr>
              <a:xfrm>
                <a:off x="1069425" y="2307188"/>
                <a:ext cx="6780500" cy="1291813"/>
                <a:chOff x="1069425" y="2307188"/>
                <a:chExt cx="6780500" cy="1291813"/>
              </a:xfrm>
            </p:grpSpPr>
            <p:cxnSp>
              <p:nvCxnSpPr>
                <p:cNvPr id="617" name="Google Shape;617;p55"/>
                <p:cNvCxnSpPr/>
                <p:nvPr/>
              </p:nvCxnSpPr>
              <p:spPr>
                <a:xfrm flipH="1" rot="10800000">
                  <a:off x="1115025" y="2307188"/>
                  <a:ext cx="2795700" cy="2166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00FF00"/>
                  </a:solidFill>
                  <a:prstDash val="solid"/>
                  <a:round/>
                  <a:headEnd len="med" w="med" type="none"/>
                  <a:tailEnd len="med" w="med" type="none"/>
                </a:ln>
                <a:effectLst>
                  <a:outerShdw blurRad="100013" rotWithShape="0" algn="bl" dir="5400000" dist="19050">
                    <a:srgbClr val="000000">
                      <a:alpha val="50000"/>
                    </a:srgbClr>
                  </a:outerShdw>
                </a:effectLst>
              </p:spPr>
            </p:cxnSp>
            <p:cxnSp>
              <p:nvCxnSpPr>
                <p:cNvPr id="618" name="Google Shape;618;p55"/>
                <p:cNvCxnSpPr/>
                <p:nvPr/>
              </p:nvCxnSpPr>
              <p:spPr>
                <a:xfrm>
                  <a:off x="1069425" y="3382388"/>
                  <a:ext cx="2795700" cy="2166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00FF00"/>
                  </a:solidFill>
                  <a:prstDash val="solid"/>
                  <a:round/>
                  <a:headEnd len="med" w="med" type="none"/>
                  <a:tailEnd len="med" w="med" type="none"/>
                </a:ln>
                <a:effectLst>
                  <a:outerShdw blurRad="100013" rotWithShape="0" algn="bl" dir="5400000" dist="19050">
                    <a:srgbClr val="000000">
                      <a:alpha val="50000"/>
                    </a:srgbClr>
                  </a:outerShdw>
                </a:effectLst>
              </p:spPr>
            </p:cxnSp>
            <p:cxnSp>
              <p:nvCxnSpPr>
                <p:cNvPr id="619" name="Google Shape;619;p55"/>
                <p:cNvCxnSpPr/>
                <p:nvPr/>
              </p:nvCxnSpPr>
              <p:spPr>
                <a:xfrm>
                  <a:off x="3882425" y="2314350"/>
                  <a:ext cx="3953400" cy="6399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00FF00"/>
                  </a:solidFill>
                  <a:prstDash val="solid"/>
                  <a:round/>
                  <a:headEnd len="med" w="med" type="none"/>
                  <a:tailEnd len="med" w="med" type="none"/>
                </a:ln>
                <a:effectLst>
                  <a:outerShdw blurRad="100013" rotWithShape="0" algn="bl" dir="5400000" dist="19050">
                    <a:srgbClr val="000000">
                      <a:alpha val="50000"/>
                    </a:srgbClr>
                  </a:outerShdw>
                </a:effectLst>
              </p:spPr>
            </p:cxnSp>
            <p:cxnSp>
              <p:nvCxnSpPr>
                <p:cNvPr id="620" name="Google Shape;620;p55"/>
                <p:cNvCxnSpPr/>
                <p:nvPr/>
              </p:nvCxnSpPr>
              <p:spPr>
                <a:xfrm flipH="1" rot="10800000">
                  <a:off x="3896525" y="2954300"/>
                  <a:ext cx="3953400" cy="6447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00FF00"/>
                  </a:solidFill>
                  <a:prstDash val="solid"/>
                  <a:round/>
                  <a:headEnd len="med" w="med" type="none"/>
                  <a:tailEnd len="med" w="med" type="none"/>
                </a:ln>
                <a:effectLst>
                  <a:outerShdw blurRad="100013" rotWithShape="0" algn="bl" dir="5400000" dist="19050">
                    <a:srgbClr val="000000">
                      <a:alpha val="50000"/>
                    </a:srgbClr>
                  </a:outerShdw>
                </a:effectLst>
              </p:spPr>
            </p:cxnSp>
          </p:grpSp>
        </p:grpSp>
        <p:pic>
          <p:nvPicPr>
            <p:cNvPr id="621" name="Google Shape;621;p5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139377" y="1564951"/>
              <a:ext cx="468347" cy="11559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22" name="Google Shape;622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41175" y="1420597"/>
            <a:ext cx="2092001" cy="20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55"/>
          <p:cNvSpPr txBox="1"/>
          <p:nvPr/>
        </p:nvSpPr>
        <p:spPr>
          <a:xfrm>
            <a:off x="349375" y="926550"/>
            <a:ext cx="3435000" cy="6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❏"/>
            </a:pPr>
            <a:r>
              <a:rPr lang="en" sz="2000"/>
              <a:t>remove zero order</a:t>
            </a:r>
            <a:endParaRPr sz="2000"/>
          </a:p>
        </p:txBody>
      </p:sp>
      <p:sp>
        <p:nvSpPr>
          <p:cNvPr id="624" name="Google Shape;624;p55"/>
          <p:cNvSpPr txBox="1"/>
          <p:nvPr/>
        </p:nvSpPr>
        <p:spPr>
          <a:xfrm>
            <a:off x="3688772" y="950050"/>
            <a:ext cx="2376600" cy="6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❏"/>
            </a:pPr>
            <a:r>
              <a:rPr lang="en" sz="2000"/>
              <a:t>verify “gamma”</a:t>
            </a:r>
            <a:endParaRPr sz="2000"/>
          </a:p>
        </p:txBody>
      </p:sp>
      <p:sp>
        <p:nvSpPr>
          <p:cNvPr id="625" name="Google Shape;625;p55"/>
          <p:cNvSpPr txBox="1"/>
          <p:nvPr/>
        </p:nvSpPr>
        <p:spPr>
          <a:xfrm>
            <a:off x="331475" y="670467"/>
            <a:ext cx="611700" cy="6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0000"/>
                </a:solidFill>
              </a:rPr>
              <a:t>✓</a:t>
            </a:r>
            <a:endParaRPr sz="3600">
              <a:solidFill>
                <a:srgbClr val="FF0000"/>
              </a:solidFill>
            </a:endParaRPr>
          </a:p>
        </p:txBody>
      </p:sp>
      <p:sp>
        <p:nvSpPr>
          <p:cNvPr id="626" name="Google Shape;626;p55"/>
          <p:cNvSpPr txBox="1"/>
          <p:nvPr/>
        </p:nvSpPr>
        <p:spPr>
          <a:xfrm>
            <a:off x="3673078" y="693980"/>
            <a:ext cx="611700" cy="6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0000"/>
                </a:solidFill>
              </a:rPr>
              <a:t>✓</a:t>
            </a:r>
            <a:endParaRPr sz="3600">
              <a:solidFill>
                <a:srgbClr val="FF0000"/>
              </a:solidFill>
            </a:endParaRPr>
          </a:p>
        </p:txBody>
      </p:sp>
      <p:sp>
        <p:nvSpPr>
          <p:cNvPr id="627" name="Google Shape;627;p55"/>
          <p:cNvSpPr txBox="1"/>
          <p:nvPr/>
        </p:nvSpPr>
        <p:spPr>
          <a:xfrm>
            <a:off x="6309513" y="950050"/>
            <a:ext cx="3056700" cy="6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❏"/>
            </a:pPr>
            <a:r>
              <a:rPr lang="en" sz="2000"/>
              <a:t>adaptive optics</a:t>
            </a:r>
            <a:endParaRPr sz="2000"/>
          </a:p>
        </p:txBody>
      </p:sp>
      <p:sp>
        <p:nvSpPr>
          <p:cNvPr id="628" name="Google Shape;628;p55"/>
          <p:cNvSpPr txBox="1"/>
          <p:nvPr/>
        </p:nvSpPr>
        <p:spPr>
          <a:xfrm>
            <a:off x="6293828" y="693980"/>
            <a:ext cx="611700" cy="6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0000"/>
                </a:solidFill>
              </a:rPr>
              <a:t>✓</a:t>
            </a:r>
            <a:endParaRPr sz="3600">
              <a:solidFill>
                <a:srgbClr val="FF0000"/>
              </a:solidFill>
            </a:endParaRPr>
          </a:p>
        </p:txBody>
      </p:sp>
      <p:pic>
        <p:nvPicPr>
          <p:cNvPr id="629" name="Google Shape;629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05524" y="1683147"/>
            <a:ext cx="1566900" cy="1566900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55"/>
          <p:cNvSpPr txBox="1"/>
          <p:nvPr/>
        </p:nvSpPr>
        <p:spPr>
          <a:xfrm>
            <a:off x="3196425" y="3825300"/>
            <a:ext cx="3847200" cy="12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arbitrary stimulation pattern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scanning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lensing</a:t>
            </a:r>
            <a:endParaRPr sz="2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56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Application: Fish Fry</a:t>
            </a:r>
            <a:endParaRPr/>
          </a:p>
        </p:txBody>
      </p:sp>
      <p:pic>
        <p:nvPicPr>
          <p:cNvPr id="636" name="Google Shape;636;p56" title="4b8b43dc-2bc8-4f4f-b8fc-ff0dcd820b7a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66377" y="973400"/>
            <a:ext cx="9476752" cy="536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Google Shape;64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8300" y="1322525"/>
            <a:ext cx="6511713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Google Shape;646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275" y="966975"/>
            <a:ext cx="8579100" cy="3209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Goal: fully flexible light shaping</a:t>
            </a:r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1024" y="2033075"/>
            <a:ext cx="1191000" cy="12352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9" name="Google Shape;89;p17"/>
          <p:cNvGrpSpPr/>
          <p:nvPr/>
        </p:nvGrpSpPr>
        <p:grpSpPr>
          <a:xfrm>
            <a:off x="7000400" y="1369225"/>
            <a:ext cx="1943125" cy="3595788"/>
            <a:chOff x="6724675" y="1369225"/>
            <a:chExt cx="1943125" cy="3595788"/>
          </a:xfrm>
        </p:grpSpPr>
        <p:sp>
          <p:nvSpPr>
            <p:cNvPr id="90" name="Google Shape;90;p17"/>
            <p:cNvSpPr txBox="1"/>
            <p:nvPr/>
          </p:nvSpPr>
          <p:spPr>
            <a:xfrm>
              <a:off x="6796100" y="4150513"/>
              <a:ext cx="1871700" cy="81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/>
                <a:t>sample</a:t>
              </a:r>
              <a:endParaRPr sz="3000"/>
            </a:p>
          </p:txBody>
        </p:sp>
        <p:pic>
          <p:nvPicPr>
            <p:cNvPr id="91" name="Google Shape;91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724675" y="1369225"/>
              <a:ext cx="1355575" cy="26884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2" name="Google Shape;92;p17"/>
          <p:cNvGrpSpPr/>
          <p:nvPr/>
        </p:nvGrpSpPr>
        <p:grpSpPr>
          <a:xfrm>
            <a:off x="156050" y="1542063"/>
            <a:ext cx="2863175" cy="3250113"/>
            <a:chOff x="152400" y="1170125"/>
            <a:chExt cx="2863175" cy="3250113"/>
          </a:xfrm>
        </p:grpSpPr>
        <p:pic>
          <p:nvPicPr>
            <p:cNvPr id="93" name="Google Shape;93;p1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52400" y="1170125"/>
              <a:ext cx="2863175" cy="2733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4" name="Google Shape;94;p17"/>
            <p:cNvSpPr txBox="1"/>
            <p:nvPr/>
          </p:nvSpPr>
          <p:spPr>
            <a:xfrm>
              <a:off x="707775" y="3605738"/>
              <a:ext cx="1871700" cy="81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/>
                <a:t>device</a:t>
              </a:r>
              <a:endParaRPr sz="3000"/>
            </a:p>
          </p:txBody>
        </p:sp>
      </p:grpSp>
      <p:pic>
        <p:nvPicPr>
          <p:cNvPr id="95" name="Google Shape;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0650" y="1882513"/>
            <a:ext cx="1481338" cy="153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52000" y="1678273"/>
            <a:ext cx="832025" cy="204742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7"/>
          <p:cNvSpPr txBox="1"/>
          <p:nvPr/>
        </p:nvSpPr>
        <p:spPr>
          <a:xfrm>
            <a:off x="2136850" y="1369225"/>
            <a:ext cx="971400" cy="13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?</a:t>
            </a:r>
            <a:endParaRPr sz="6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Goal: fully flexible light shaping</a:t>
            </a:r>
            <a:endParaRPr/>
          </a:p>
        </p:txBody>
      </p:sp>
      <p:pic>
        <p:nvPicPr>
          <p:cNvPr id="103" name="Google Shape;10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0400" y="1369225"/>
            <a:ext cx="1355575" cy="268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2000" y="1678273"/>
            <a:ext cx="832025" cy="204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00400" y="1334550"/>
            <a:ext cx="832025" cy="2734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" name="Google Shape;106;p18"/>
          <p:cNvGrpSpPr/>
          <p:nvPr/>
        </p:nvGrpSpPr>
        <p:grpSpPr>
          <a:xfrm>
            <a:off x="1878912" y="4308473"/>
            <a:ext cx="2769300" cy="520272"/>
            <a:chOff x="1878912" y="4308473"/>
            <a:chExt cx="2769300" cy="520272"/>
          </a:xfrm>
        </p:grpSpPr>
        <p:cxnSp>
          <p:nvCxnSpPr>
            <p:cNvPr id="107" name="Google Shape;107;p18"/>
            <p:cNvCxnSpPr/>
            <p:nvPr/>
          </p:nvCxnSpPr>
          <p:spPr>
            <a:xfrm>
              <a:off x="1878912" y="4308473"/>
              <a:ext cx="2769300" cy="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08" name="Google Shape;108;p18"/>
            <p:cNvSpPr txBox="1"/>
            <p:nvPr/>
          </p:nvSpPr>
          <p:spPr>
            <a:xfrm>
              <a:off x="2999850" y="4343045"/>
              <a:ext cx="527400" cy="48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/>
                <a:t>f</a:t>
              </a:r>
              <a:endParaRPr sz="3000"/>
            </a:p>
          </p:txBody>
        </p:sp>
      </p:grpSp>
      <p:grpSp>
        <p:nvGrpSpPr>
          <p:cNvPr id="109" name="Google Shape;109;p18"/>
          <p:cNvGrpSpPr/>
          <p:nvPr/>
        </p:nvGrpSpPr>
        <p:grpSpPr>
          <a:xfrm>
            <a:off x="4744212" y="4308473"/>
            <a:ext cx="2769300" cy="520272"/>
            <a:chOff x="4744212" y="4308473"/>
            <a:chExt cx="2769300" cy="520272"/>
          </a:xfrm>
        </p:grpSpPr>
        <p:cxnSp>
          <p:nvCxnSpPr>
            <p:cNvPr id="110" name="Google Shape;110;p18"/>
            <p:cNvCxnSpPr/>
            <p:nvPr/>
          </p:nvCxnSpPr>
          <p:spPr>
            <a:xfrm>
              <a:off x="4744212" y="4308473"/>
              <a:ext cx="2769300" cy="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11" name="Google Shape;111;p18"/>
            <p:cNvSpPr txBox="1"/>
            <p:nvPr/>
          </p:nvSpPr>
          <p:spPr>
            <a:xfrm>
              <a:off x="5865150" y="4343045"/>
              <a:ext cx="527400" cy="48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/>
                <a:t>f</a:t>
              </a:r>
              <a:endParaRPr sz="3000"/>
            </a:p>
          </p:txBody>
        </p:sp>
      </p:grpSp>
      <p:grpSp>
        <p:nvGrpSpPr>
          <p:cNvPr id="112" name="Google Shape;112;p18"/>
          <p:cNvGrpSpPr/>
          <p:nvPr/>
        </p:nvGrpSpPr>
        <p:grpSpPr>
          <a:xfrm>
            <a:off x="570007" y="1295662"/>
            <a:ext cx="4078200" cy="2734875"/>
            <a:chOff x="570007" y="1295662"/>
            <a:chExt cx="4078200" cy="2734875"/>
          </a:xfrm>
        </p:grpSpPr>
        <p:sp>
          <p:nvSpPr>
            <p:cNvPr id="113" name="Google Shape;113;p18"/>
            <p:cNvSpPr txBox="1"/>
            <p:nvPr/>
          </p:nvSpPr>
          <p:spPr>
            <a:xfrm>
              <a:off x="570007" y="2188571"/>
              <a:ext cx="4078200" cy="123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FT(        )</a:t>
              </a:r>
              <a:endParaRPr sz="3600"/>
            </a:p>
          </p:txBody>
        </p:sp>
        <p:pic>
          <p:nvPicPr>
            <p:cNvPr id="114" name="Google Shape;114;p1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503600" y="1295662"/>
              <a:ext cx="832025" cy="27348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0400" y="1369225"/>
            <a:ext cx="1355575" cy="268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2000" y="1678273"/>
            <a:ext cx="832025" cy="204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00400" y="1334550"/>
            <a:ext cx="832025" cy="2734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2" name="Google Shape;122;p19"/>
          <p:cNvGrpSpPr/>
          <p:nvPr/>
        </p:nvGrpSpPr>
        <p:grpSpPr>
          <a:xfrm>
            <a:off x="1878912" y="4308473"/>
            <a:ext cx="5634600" cy="520272"/>
            <a:chOff x="1878912" y="4308473"/>
            <a:chExt cx="5634600" cy="520272"/>
          </a:xfrm>
        </p:grpSpPr>
        <p:cxnSp>
          <p:nvCxnSpPr>
            <p:cNvPr id="123" name="Google Shape;123;p19"/>
            <p:cNvCxnSpPr/>
            <p:nvPr/>
          </p:nvCxnSpPr>
          <p:spPr>
            <a:xfrm>
              <a:off x="4744212" y="4308473"/>
              <a:ext cx="2769300" cy="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4" name="Google Shape;124;p19"/>
            <p:cNvCxnSpPr/>
            <p:nvPr/>
          </p:nvCxnSpPr>
          <p:spPr>
            <a:xfrm>
              <a:off x="1878912" y="4308473"/>
              <a:ext cx="2769300" cy="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25" name="Google Shape;125;p19"/>
            <p:cNvSpPr txBox="1"/>
            <p:nvPr/>
          </p:nvSpPr>
          <p:spPr>
            <a:xfrm>
              <a:off x="2999850" y="4343045"/>
              <a:ext cx="527400" cy="48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/>
                <a:t>f</a:t>
              </a:r>
              <a:endParaRPr sz="3000"/>
            </a:p>
          </p:txBody>
        </p:sp>
        <p:sp>
          <p:nvSpPr>
            <p:cNvPr id="126" name="Google Shape;126;p19"/>
            <p:cNvSpPr txBox="1"/>
            <p:nvPr/>
          </p:nvSpPr>
          <p:spPr>
            <a:xfrm>
              <a:off x="5865150" y="4343045"/>
              <a:ext cx="527400" cy="48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/>
                <a:t>f</a:t>
              </a:r>
              <a:endParaRPr sz="3000"/>
            </a:p>
          </p:txBody>
        </p:sp>
      </p:grpSp>
      <p:sp>
        <p:nvSpPr>
          <p:cNvPr id="127" name="Google Shape;127;p19"/>
          <p:cNvSpPr txBox="1"/>
          <p:nvPr/>
        </p:nvSpPr>
        <p:spPr>
          <a:xfrm>
            <a:off x="1221863" y="937485"/>
            <a:ext cx="1355700" cy="5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amplitude</a:t>
            </a:r>
            <a:endParaRPr/>
          </a:p>
        </p:txBody>
      </p:sp>
      <p:sp>
        <p:nvSpPr>
          <p:cNvPr id="128" name="Google Shape;128;p19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Goal: fully flexible light shaping</a:t>
            </a:r>
            <a:endParaRPr/>
          </a:p>
        </p:txBody>
      </p:sp>
      <p:pic>
        <p:nvPicPr>
          <p:cNvPr id="129" name="Google Shape;12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80611" y="1391337"/>
            <a:ext cx="838247" cy="27218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0" name="Google Shape;130;p19"/>
          <p:cNvGrpSpPr/>
          <p:nvPr/>
        </p:nvGrpSpPr>
        <p:grpSpPr>
          <a:xfrm>
            <a:off x="205375" y="937485"/>
            <a:ext cx="1355700" cy="3175751"/>
            <a:chOff x="52975" y="937485"/>
            <a:chExt cx="1355700" cy="3175751"/>
          </a:xfrm>
        </p:grpSpPr>
        <p:sp>
          <p:nvSpPr>
            <p:cNvPr id="131" name="Google Shape;131;p19"/>
            <p:cNvSpPr txBox="1"/>
            <p:nvPr/>
          </p:nvSpPr>
          <p:spPr>
            <a:xfrm>
              <a:off x="52975" y="937485"/>
              <a:ext cx="1355700" cy="52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phase</a:t>
              </a:r>
              <a:endParaRPr/>
            </a:p>
          </p:txBody>
        </p:sp>
        <p:pic>
          <p:nvPicPr>
            <p:cNvPr id="132" name="Google Shape;132;p1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11704" y="1391347"/>
              <a:ext cx="838247" cy="272188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0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solution for </a:t>
            </a:r>
            <a:r>
              <a:rPr i="1" lang="en"/>
              <a:t>mostly</a:t>
            </a:r>
            <a:r>
              <a:rPr lang="en"/>
              <a:t> flexible light shaping</a:t>
            </a:r>
            <a:endParaRPr/>
          </a:p>
        </p:txBody>
      </p:sp>
      <p:sp>
        <p:nvSpPr>
          <p:cNvPr id="138" name="Google Shape;138;p20"/>
          <p:cNvSpPr txBox="1"/>
          <p:nvPr>
            <p:ph idx="1" type="body"/>
          </p:nvPr>
        </p:nvSpPr>
        <p:spPr>
          <a:xfrm>
            <a:off x="122100" y="1171776"/>
            <a:ext cx="4758000" cy="64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400">
                <a:solidFill>
                  <a:srgbClr val="000000"/>
                </a:solidFill>
              </a:rPr>
              <a:t>Spatial Light Modulator (SLM)</a:t>
            </a:r>
            <a:endParaRPr b="1" sz="2400">
              <a:solidFill>
                <a:srgbClr val="000000"/>
              </a:solidFill>
            </a:endParaRPr>
          </a:p>
        </p:txBody>
      </p:sp>
      <p:grpSp>
        <p:nvGrpSpPr>
          <p:cNvPr id="139" name="Google Shape;139;p20"/>
          <p:cNvGrpSpPr/>
          <p:nvPr/>
        </p:nvGrpSpPr>
        <p:grpSpPr>
          <a:xfrm>
            <a:off x="1134350" y="1933535"/>
            <a:ext cx="2733500" cy="2845014"/>
            <a:chOff x="808550" y="1720585"/>
            <a:chExt cx="2733500" cy="2845014"/>
          </a:xfrm>
        </p:grpSpPr>
        <p:pic>
          <p:nvPicPr>
            <p:cNvPr id="140" name="Google Shape;140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201525" y="2090774"/>
              <a:ext cx="2037685" cy="2474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1" name="Google Shape;141;p20"/>
            <p:cNvSpPr txBox="1"/>
            <p:nvPr/>
          </p:nvSpPr>
          <p:spPr>
            <a:xfrm>
              <a:off x="808550" y="1720585"/>
              <a:ext cx="943200" cy="25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mirror</a:t>
              </a:r>
              <a:endParaRPr/>
            </a:p>
          </p:txBody>
        </p:sp>
        <p:sp>
          <p:nvSpPr>
            <p:cNvPr id="142" name="Google Shape;142;p20"/>
            <p:cNvSpPr txBox="1"/>
            <p:nvPr/>
          </p:nvSpPr>
          <p:spPr>
            <a:xfrm>
              <a:off x="2598850" y="1720585"/>
              <a:ext cx="943200" cy="25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glass</a:t>
              </a:r>
              <a:endParaRPr/>
            </a:p>
          </p:txBody>
        </p:sp>
        <p:sp>
          <p:nvSpPr>
            <p:cNvPr id="143" name="Google Shape;143;p20"/>
            <p:cNvSpPr txBox="1"/>
            <p:nvPr/>
          </p:nvSpPr>
          <p:spPr>
            <a:xfrm>
              <a:off x="1748763" y="1830985"/>
              <a:ext cx="943200" cy="25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liquid crystal</a:t>
              </a:r>
              <a:endParaRPr/>
            </a:p>
          </p:txBody>
        </p:sp>
      </p:grpSp>
      <p:grpSp>
        <p:nvGrpSpPr>
          <p:cNvPr id="144" name="Google Shape;144;p20"/>
          <p:cNvGrpSpPr/>
          <p:nvPr/>
        </p:nvGrpSpPr>
        <p:grpSpPr>
          <a:xfrm>
            <a:off x="4803000" y="1933525"/>
            <a:ext cx="3867475" cy="1826350"/>
            <a:chOff x="4822250" y="2338950"/>
            <a:chExt cx="3867475" cy="1826350"/>
          </a:xfrm>
        </p:grpSpPr>
        <p:pic>
          <p:nvPicPr>
            <p:cNvPr id="145" name="Google Shape;145;p20"/>
            <p:cNvPicPr preferRelativeResize="0"/>
            <p:nvPr/>
          </p:nvPicPr>
          <p:blipFill rotWithShape="1">
            <a:blip r:embed="rId4">
              <a:alphaModFix/>
            </a:blip>
            <a:srcRect b="47624" l="0" r="0" t="0"/>
            <a:stretch/>
          </p:blipFill>
          <p:spPr>
            <a:xfrm>
              <a:off x="4822250" y="2338950"/>
              <a:ext cx="3867475" cy="1479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" name="Google Shape;146;p20"/>
            <p:cNvSpPr txBox="1"/>
            <p:nvPr/>
          </p:nvSpPr>
          <p:spPr>
            <a:xfrm>
              <a:off x="5657850" y="3905500"/>
              <a:ext cx="2319600" cy="25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999999"/>
                  </a:solidFill>
                </a:rPr>
                <a:t>gif from Wikipedia</a:t>
              </a:r>
              <a:endParaRPr>
                <a:solidFill>
                  <a:srgbClr val="999999"/>
                </a:solidFill>
              </a:endParaRPr>
            </a:p>
          </p:txBody>
        </p:sp>
      </p:grpSp>
      <p:sp>
        <p:nvSpPr>
          <p:cNvPr id="147" name="Google Shape;147;p20"/>
          <p:cNvSpPr txBox="1"/>
          <p:nvPr/>
        </p:nvSpPr>
        <p:spPr>
          <a:xfrm>
            <a:off x="4654738" y="4229200"/>
            <a:ext cx="4164000" cy="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sets </a:t>
            </a:r>
            <a:r>
              <a:rPr i="1" lang="en" sz="2400"/>
              <a:t>phase</a:t>
            </a:r>
            <a:r>
              <a:rPr lang="en" sz="2400"/>
              <a:t> but not </a:t>
            </a:r>
            <a:r>
              <a:rPr i="1" lang="en" sz="2400"/>
              <a:t>amplitude</a:t>
            </a:r>
            <a:endParaRPr i="1" sz="24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1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Intuition for Fourier transform</a:t>
            </a:r>
            <a:endParaRPr/>
          </a:p>
        </p:txBody>
      </p:sp>
      <p:pic>
        <p:nvPicPr>
          <p:cNvPr id="153" name="Google Shape;15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9805" y="1665455"/>
            <a:ext cx="6645298" cy="253835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1"/>
          <p:cNvSpPr txBox="1"/>
          <p:nvPr/>
        </p:nvSpPr>
        <p:spPr>
          <a:xfrm>
            <a:off x="4789451" y="1301975"/>
            <a:ext cx="2669100" cy="3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Waves (phase): broad in space </a:t>
            </a:r>
            <a:endParaRPr/>
          </a:p>
        </p:txBody>
      </p:sp>
      <p:sp>
        <p:nvSpPr>
          <p:cNvPr id="155" name="Google Shape;155;p21"/>
          <p:cNvSpPr txBox="1"/>
          <p:nvPr/>
        </p:nvSpPr>
        <p:spPr>
          <a:xfrm>
            <a:off x="564905" y="4248380"/>
            <a:ext cx="1109700" cy="4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Images:</a:t>
            </a:r>
            <a:endParaRPr b="1"/>
          </a:p>
        </p:txBody>
      </p:sp>
      <p:sp>
        <p:nvSpPr>
          <p:cNvPr id="156" name="Google Shape;156;p21"/>
          <p:cNvSpPr txBox="1"/>
          <p:nvPr/>
        </p:nvSpPr>
        <p:spPr>
          <a:xfrm>
            <a:off x="5047155" y="4203805"/>
            <a:ext cx="2627700" cy="6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Weighted sum of waves with frequencies, phases</a:t>
            </a:r>
            <a:endParaRPr/>
          </a:p>
        </p:txBody>
      </p:sp>
      <p:sp>
        <p:nvSpPr>
          <p:cNvPr id="157" name="Google Shape;157;p21"/>
          <p:cNvSpPr txBox="1"/>
          <p:nvPr/>
        </p:nvSpPr>
        <p:spPr>
          <a:xfrm>
            <a:off x="1600001" y="1301975"/>
            <a:ext cx="1952700" cy="3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Pixels: local in space</a:t>
            </a:r>
            <a:endParaRPr/>
          </a:p>
        </p:txBody>
      </p:sp>
      <p:sp>
        <p:nvSpPr>
          <p:cNvPr id="158" name="Google Shape;158;p21"/>
          <p:cNvSpPr txBox="1"/>
          <p:nvPr/>
        </p:nvSpPr>
        <p:spPr>
          <a:xfrm>
            <a:off x="1425055" y="4280005"/>
            <a:ext cx="2627700" cy="4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Weighted sum of pixels</a:t>
            </a:r>
            <a:endParaRPr/>
          </a:p>
        </p:txBody>
      </p:sp>
      <p:sp>
        <p:nvSpPr>
          <p:cNvPr id="159" name="Google Shape;159;p21"/>
          <p:cNvSpPr txBox="1"/>
          <p:nvPr/>
        </p:nvSpPr>
        <p:spPr>
          <a:xfrm>
            <a:off x="1794700" y="806675"/>
            <a:ext cx="5663700" cy="4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Fourier transform: Converts between pixel and wave representation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