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71" r:id="rId4"/>
    <p:sldId id="267" r:id="rId5"/>
    <p:sldId id="262" r:id="rId6"/>
    <p:sldId id="263" r:id="rId7"/>
    <p:sldId id="269" r:id="rId8"/>
    <p:sldId id="268" r:id="rId9"/>
    <p:sldId id="270" r:id="rId10"/>
    <p:sldId id="272" r:id="rId11"/>
    <p:sldId id="256" r:id="rId12"/>
    <p:sldId id="258" r:id="rId13"/>
    <p:sldId id="257" r:id="rId14"/>
    <p:sldId id="274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>
        <p:scale>
          <a:sx n="73" d="100"/>
          <a:sy n="73" d="100"/>
        </p:scale>
        <p:origin x="1070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0D399-293A-4118-A1CB-043607171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388D82-2E17-4FC7-9604-22300501D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D935D-7A73-4018-9664-74FBC961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26DF0-C6F1-4494-833D-B2994CD9A04D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F7979-B25E-43D4-842E-253AB7D3B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CFFD4-EA51-4D62-8E6E-CE69A6F39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C867-DF41-4EDD-81F8-352254772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58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57941-828D-4176-AD4E-697A1D0F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D11E0-5674-4894-837A-2072E399A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997B5-7AA2-4C81-92CD-5F9499C63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26DF0-C6F1-4494-833D-B2994CD9A04D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E20F0-A12E-4581-8F50-8AD35F3D9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03F35-4A9C-49E6-A866-0F81B106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C867-DF41-4EDD-81F8-352254772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25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A9C4C8-4196-4D1D-BEB1-D588C24B2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2A0A39-C054-4037-A304-8585137DE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B2222-FBEF-4706-9CBF-EA6ED6DD0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26DF0-C6F1-4494-833D-B2994CD9A04D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9D23D-DAF3-4DF1-80D1-85C2BDEAF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637EA-4833-40FD-A94B-D9BF23B64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C867-DF41-4EDD-81F8-352254772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1BFB-999B-467C-8E84-DCD5FD26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A9047-E2A1-4B64-9B2E-CAC8FE1C7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EE89E-7667-4EAC-895C-29F2D445A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26DF0-C6F1-4494-833D-B2994CD9A04D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CB466-5DB7-4CED-918F-136248AFF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01232-C7D9-498E-89A1-BFA31C8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C867-DF41-4EDD-81F8-352254772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01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5793-AC5D-4C19-AC4F-52FD5291D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D16F8-ECAF-40DE-9030-A69C311B1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1CB05-612F-43F7-8DE5-F58EE313D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26DF0-C6F1-4494-833D-B2994CD9A04D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DF038-09CB-47E2-8623-62C7AC46D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B76C-54B3-4B94-8D55-80AFA94DE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C867-DF41-4EDD-81F8-352254772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9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9D64D-A59B-493A-86FD-C1A77D45D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6C61F-BE9B-4A27-A89C-940CFED49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BD246-8827-4C17-AF72-3D849FA2D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A2444-A2D7-4166-A9B0-2F9A3B3F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26DF0-C6F1-4494-833D-B2994CD9A04D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561E8-59D4-46A8-8922-5ED130DF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BA982-BE55-4AEE-A8F8-D2842B7C2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C867-DF41-4EDD-81F8-352254772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1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7390-2121-465B-94AD-4F44FD011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1EED7-F46F-4572-B599-09DB9A3AD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BD817-962D-4DA8-96B8-096E22609C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A917B-C7BE-40EE-81E0-D009BD70D0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9FDA51-D18E-436F-B702-FE5A38FE7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13D84B-0B21-4955-9E37-1C39BFF9B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26DF0-C6F1-4494-833D-B2994CD9A04D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8FC849-D03C-4FE8-9726-63D19D0D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3A170F-0A1F-4EB2-9EE7-C2712F472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C867-DF41-4EDD-81F8-352254772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8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60CFB-3DB9-43E9-B1E3-64927CEC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E58D1-5936-49A4-A26B-B8CD5DE3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26DF0-C6F1-4494-833D-B2994CD9A04D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1712A-8FF0-49ED-BDD5-2746D4C2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882CB-542E-4378-8C83-62334D7D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C867-DF41-4EDD-81F8-352254772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3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DF5C65-F74F-4757-BA35-AE5BAA805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26DF0-C6F1-4494-833D-B2994CD9A04D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1161BD-D8C1-46C4-A955-0D4C9439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3BF20-8B40-4A1D-B121-57E6B04E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C867-DF41-4EDD-81F8-352254772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52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0B57-9C79-4DAC-8DBD-F7CF2DAF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89A85-0C7E-4030-A270-078125ADF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2B1EA-F3C2-40F8-832B-A698C04B8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3722A-F142-4493-A209-8BFB5C22B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26DF0-C6F1-4494-833D-B2994CD9A04D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C1DB6-898D-440A-87F6-8D228F31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D883F-CF90-4758-B342-AC32FFAB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C867-DF41-4EDD-81F8-352254772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05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B66FD-702B-4C40-8923-C2D05F23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9AC6BC-B14C-4141-BFA3-F37065B46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1C8F8-3C72-41E1-93DC-B48953104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BE779-091F-4DAE-8DB1-514B0B6AD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26DF0-C6F1-4494-833D-B2994CD9A04D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8D2CA-20E1-4715-9348-4CE7D4DD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17395-9F07-4869-963F-B07F57D6A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7C867-DF41-4EDD-81F8-352254772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7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83C98E-9BF9-4B77-8A8F-BEE3EA63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6C055-4A38-48A7-8B6D-243A15C38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6FD24-DBC8-4125-AE8B-FCC6FAE29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26DF0-C6F1-4494-833D-B2994CD9A04D}" type="datetimeFigureOut">
              <a:rPr lang="en-US" smtClean="0"/>
              <a:t>8/10/2019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CC0B-4FDF-4EBB-AD2F-DBF3A9C83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32567-7B54-496C-B5DC-7E1D0A44D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7C867-DF41-4EDD-81F8-352254772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0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153DC-1AEE-43D4-92E6-FA1DA5355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8487"/>
            <a:ext cx="9144000" cy="2387600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latin typeface="Gill Sans MT" panose="020B0502020104020203" pitchFamily="34" charset="0"/>
              </a:rPr>
              <a:t>Widefield</a:t>
            </a:r>
            <a:r>
              <a:rPr lang="en-US" sz="5400" dirty="0" smtClean="0">
                <a:latin typeface="Gill Sans MT" panose="020B0502020104020203" pitchFamily="34" charset="0"/>
              </a:rPr>
              <a:t> &amp; 2P </a:t>
            </a:r>
            <a:r>
              <a:rPr lang="en-US" sz="5400" dirty="0" smtClean="0">
                <a:latin typeface="Gill Sans MT" panose="020B0502020104020203" pitchFamily="34" charset="0"/>
              </a:rPr>
              <a:t>imaging of </a:t>
            </a:r>
            <a:r>
              <a:rPr lang="en-US" sz="5400" dirty="0" smtClean="0">
                <a:latin typeface="Gill Sans MT" panose="020B0502020104020203" pitchFamily="34" charset="0"/>
              </a:rPr>
              <a:t>mouse primary </a:t>
            </a:r>
            <a:r>
              <a:rPr lang="en-US" sz="5400" dirty="0" smtClean="0">
                <a:latin typeface="Gill Sans MT" panose="020B0502020104020203" pitchFamily="34" charset="0"/>
              </a:rPr>
              <a:t>sensory </a:t>
            </a:r>
            <a:r>
              <a:rPr lang="en-US" sz="5400" dirty="0" err="1" smtClean="0">
                <a:latin typeface="Gill Sans MT" panose="020B0502020104020203" pitchFamily="34" charset="0"/>
              </a:rPr>
              <a:t>cortecies</a:t>
            </a:r>
            <a:endParaRPr lang="en-US" sz="5400" dirty="0"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3C89E6-B104-4E3F-9DC5-0CE623547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30243"/>
            <a:ext cx="9144000" cy="1655762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Gill Sans MT" panose="020B0502020104020203" pitchFamily="34" charset="0"/>
              </a:rPr>
              <a:t>Tuce</a:t>
            </a:r>
            <a:r>
              <a:rPr lang="en-US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Gill Sans MT" panose="020B0502020104020203" pitchFamily="34" charset="0"/>
              </a:rPr>
              <a:t>Tombaz</a:t>
            </a:r>
            <a:endParaRPr lang="en-US" dirty="0" smtClean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CSHL Imaging 2019</a:t>
            </a:r>
            <a:endParaRPr lang="en-US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0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3840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2251" y="770730"/>
            <a:ext cx="7677150" cy="5946049"/>
          </a:xfrm>
        </p:spPr>
      </p:pic>
      <p:sp>
        <p:nvSpPr>
          <p:cNvPr id="5" name="TextBox 4"/>
          <p:cNvSpPr txBox="1"/>
          <p:nvPr/>
        </p:nvSpPr>
        <p:spPr>
          <a:xfrm>
            <a:off x="495300" y="165735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Motion artifact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7225" y="40139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Raw video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9049" y="401398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Motion corrected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3ACC006C-8EA2-48BB-8B69-EA166F96E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375" y="2527748"/>
            <a:ext cx="11439803" cy="2374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841" y="338667"/>
            <a:ext cx="10954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Gill Sans MT" panose="020B0502020104020203" pitchFamily="34" charset="0"/>
              </a:rPr>
              <a:t>Some of the responses of the identified neurons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353" y="5068712"/>
            <a:ext cx="62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72ABF"/>
                </a:solidFill>
              </a:rPr>
              <a:t>Blue: Neuropil corrected fluorescence trace</a:t>
            </a:r>
          </a:p>
          <a:p>
            <a:r>
              <a:rPr lang="en-US" sz="2000" b="1" dirty="0" smtClean="0"/>
              <a:t>Black: Spike deconvolution 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741" b="13369"/>
          <a:stretch/>
        </p:blipFill>
        <p:spPr>
          <a:xfrm>
            <a:off x="2325188" y="4168284"/>
            <a:ext cx="5852161" cy="3950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49423" y="4532771"/>
            <a:ext cx="272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Time (frames)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289353" y="2464526"/>
            <a:ext cx="8140544" cy="792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8375" y="2786313"/>
            <a:ext cx="426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Cells that responded to visual stimuli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31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2BE6A0-E23C-48DF-AB7C-D3636F2DC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66443"/>
            <a:ext cx="10515600" cy="32841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271581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 MT" panose="020B0502020104020203" pitchFamily="34" charset="0"/>
              </a:rPr>
              <a:t>Cells that responded only some of the visual stimuli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41" b="13369"/>
          <a:stretch/>
        </p:blipFill>
        <p:spPr>
          <a:xfrm>
            <a:off x="3666308" y="4615752"/>
            <a:ext cx="7506789" cy="870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3017" y="5486402"/>
            <a:ext cx="254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Visual stimuli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18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2616D5AB-A67C-4235-8FDA-50BD753CC2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8022" y="2181225"/>
            <a:ext cx="10515600" cy="21161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2422" y="598338"/>
            <a:ext cx="5949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 MT" panose="020B0502020104020203" pitchFamily="34" charset="0"/>
              </a:rPr>
              <a:t>Cells that responded animal’s motion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501" t="20649" r="-92" b="31273"/>
          <a:stretch/>
        </p:blipFill>
        <p:spPr>
          <a:xfrm>
            <a:off x="2924070" y="4222620"/>
            <a:ext cx="5357781" cy="8878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0137" y="4316603"/>
            <a:ext cx="182381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251" y="763480"/>
            <a:ext cx="8279905" cy="4153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079050" y="2538182"/>
            <a:ext cx="161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#  of cells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1473" y="4420808"/>
            <a:ext cx="33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702519" y="658642"/>
            <a:ext cx="596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234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01" t="20649" r="-92" b="31273"/>
          <a:stretch/>
        </p:blipFill>
        <p:spPr>
          <a:xfrm>
            <a:off x="2224251" y="5251661"/>
            <a:ext cx="8356438" cy="81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741" b="13369"/>
          <a:stretch/>
        </p:blipFill>
        <p:spPr>
          <a:xfrm>
            <a:off x="2224250" y="4697951"/>
            <a:ext cx="8395333" cy="6136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2584" y="5420561"/>
            <a:ext cx="1292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ill Sans MT" panose="020B0502020104020203" pitchFamily="34" charset="0"/>
              </a:rPr>
              <a:t>Running</a:t>
            </a:r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6880" y="4844247"/>
            <a:ext cx="1839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ill Sans MT" panose="020B0502020104020203" pitchFamily="34" charset="0"/>
              </a:rPr>
              <a:t>Visual stimuli</a:t>
            </a:r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53630" y="196977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Temporal profiles of all the neurons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7310" y="6070907"/>
            <a:ext cx="336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Time (frame)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3873" y="6026088"/>
            <a:ext cx="33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10118532" y="6005033"/>
            <a:ext cx="771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6000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576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8376" y="410547"/>
            <a:ext cx="954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Gill Sans MT" panose="020B0502020104020203" pitchFamily="34" charset="0"/>
              </a:rPr>
              <a:t>Acknowledgements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>
                <a:latin typeface="Gill Sans MT" panose="020B0502020104020203" pitchFamily="34" charset="0"/>
              </a:rPr>
              <a:t>TAs for the project</a:t>
            </a:r>
          </a:p>
          <a:p>
            <a:pPr marL="0" indent="0">
              <a:buNone/>
            </a:pPr>
            <a:r>
              <a:rPr lang="en-US" dirty="0" smtClean="0">
                <a:latin typeface="Gill Sans MT" panose="020B0502020104020203" pitchFamily="34" charset="0"/>
              </a:rPr>
              <a:t>	</a:t>
            </a:r>
            <a:r>
              <a:rPr lang="en-US" dirty="0" err="1">
                <a:latin typeface="Gill Sans MT" panose="020B0502020104020203" pitchFamily="34" charset="0"/>
              </a:rPr>
              <a:t>Arkarup</a:t>
            </a:r>
            <a:r>
              <a:rPr lang="en-US" dirty="0">
                <a:latin typeface="Gill Sans MT" panose="020B0502020104020203" pitchFamily="34" charset="0"/>
              </a:rPr>
              <a:t> </a:t>
            </a:r>
            <a:r>
              <a:rPr lang="en-US" dirty="0" smtClean="0">
                <a:latin typeface="Gill Sans MT" panose="020B0502020104020203" pitchFamily="34" charset="0"/>
              </a:rPr>
              <a:t>Banerjee</a:t>
            </a:r>
          </a:p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	</a:t>
            </a:r>
            <a:r>
              <a:rPr lang="en-US" dirty="0" smtClean="0">
                <a:latin typeface="Gill Sans MT" panose="020B0502020104020203" pitchFamily="34" charset="0"/>
              </a:rPr>
              <a:t>Simon </a:t>
            </a:r>
            <a:r>
              <a:rPr lang="en-US" dirty="0" err="1" smtClean="0">
                <a:latin typeface="Gill Sans MT" panose="020B0502020104020203" pitchFamily="34" charset="0"/>
              </a:rPr>
              <a:t>Musall</a:t>
            </a:r>
            <a:endParaRPr lang="en-US" dirty="0" smtClean="0">
              <a:latin typeface="Gill Sans MT" panose="020B0502020104020203" pitchFamily="34" charset="0"/>
            </a:endParaRPr>
          </a:p>
          <a:p>
            <a:r>
              <a:rPr lang="en-US" u="sng" dirty="0" smtClean="0">
                <a:latin typeface="Gill Sans MT" panose="020B0502020104020203" pitchFamily="34" charset="0"/>
              </a:rPr>
              <a:t>My group</a:t>
            </a:r>
          </a:p>
          <a:p>
            <a:pPr marL="457200" lvl="1" indent="0">
              <a:buNone/>
            </a:pPr>
            <a:r>
              <a:rPr lang="en-US" sz="2800" dirty="0" smtClean="0">
                <a:latin typeface="Gill Sans MT" panose="020B0502020104020203" pitchFamily="34" charset="0"/>
              </a:rPr>
              <a:t>	Maya </a:t>
            </a:r>
            <a:r>
              <a:rPr lang="en-US" sz="2800" dirty="0" err="1" smtClean="0">
                <a:latin typeface="Gill Sans MT" panose="020B0502020104020203" pitchFamily="34" charset="0"/>
              </a:rPr>
              <a:t>Kaelberer</a:t>
            </a:r>
            <a:endParaRPr lang="en-US" sz="2800" dirty="0" smtClean="0">
              <a:latin typeface="Gill Sans MT" panose="020B0502020104020203" pitchFamily="34" charset="0"/>
            </a:endParaRPr>
          </a:p>
          <a:p>
            <a:pPr marL="457200" lvl="1" indent="0">
              <a:buNone/>
            </a:pPr>
            <a:r>
              <a:rPr lang="en-US" sz="2800" dirty="0" smtClean="0">
                <a:latin typeface="Gill Sans MT" panose="020B0502020104020203" pitchFamily="34" charset="0"/>
              </a:rPr>
              <a:t>	</a:t>
            </a:r>
            <a:r>
              <a:rPr lang="en-US" sz="2800" dirty="0" err="1" smtClean="0">
                <a:latin typeface="Gill Sans MT" panose="020B0502020104020203" pitchFamily="34" charset="0"/>
              </a:rPr>
              <a:t>Yunmiao</a:t>
            </a:r>
            <a:r>
              <a:rPr lang="en-US" sz="2800" dirty="0" smtClean="0">
                <a:latin typeface="Gill Sans MT" panose="020B0502020104020203" pitchFamily="34" charset="0"/>
              </a:rPr>
              <a:t> Wang</a:t>
            </a:r>
          </a:p>
          <a:p>
            <a:pPr marL="457200" lvl="1" indent="0">
              <a:buNone/>
            </a:pPr>
            <a:r>
              <a:rPr lang="en-US" sz="2800" dirty="0" smtClean="0">
                <a:latin typeface="Gill Sans MT" panose="020B0502020104020203" pitchFamily="34" charset="0"/>
              </a:rPr>
              <a:t>	Andrew Erskine</a:t>
            </a:r>
          </a:p>
          <a:p>
            <a:pPr marL="457200" lvl="1" indent="0">
              <a:buNone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579476" y="3048000"/>
            <a:ext cx="4268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Gill Sans MT" panose="020B0502020104020203" pitchFamily="34" charset="0"/>
              </a:rPr>
              <a:t>Thank yo</a:t>
            </a:r>
            <a:r>
              <a:rPr lang="en-US" sz="4000" dirty="0">
                <a:latin typeface="Gill Sans MT" panose="020B0502020104020203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91157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Aim of the project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Determine the locations of strongest responses to visual and somatosensory stimuli using </a:t>
            </a:r>
            <a:r>
              <a:rPr lang="en-US" dirty="0" err="1" smtClean="0">
                <a:latin typeface="Gill Sans MT" panose="020B0502020104020203" pitchFamily="34" charset="0"/>
              </a:rPr>
              <a:t>widefield</a:t>
            </a:r>
            <a:r>
              <a:rPr lang="en-US" dirty="0" smtClean="0">
                <a:latin typeface="Gill Sans MT" panose="020B0502020104020203" pitchFamily="34" charset="0"/>
              </a:rPr>
              <a:t> imaging</a:t>
            </a:r>
          </a:p>
          <a:p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 smtClean="0">
                <a:latin typeface="Gill Sans MT" panose="020B0502020104020203" pitchFamily="34" charset="0"/>
              </a:rPr>
              <a:t> Determine single cell responses to visual and non-visual (running) </a:t>
            </a:r>
            <a:r>
              <a:rPr lang="en-US" dirty="0" smtClean="0">
                <a:latin typeface="Gill Sans MT" panose="020B0502020104020203" pitchFamily="34" charset="0"/>
              </a:rPr>
              <a:t>stimuli using 2P</a:t>
            </a:r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M</a:t>
            </a:r>
            <a:r>
              <a:rPr lang="en-US" dirty="0" smtClean="0">
                <a:latin typeface="Gill Sans MT" panose="020B0502020104020203" pitchFamily="34" charset="0"/>
              </a:rPr>
              <a:t>ethod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/>
          <a:lstStyle/>
          <a:p>
            <a:r>
              <a:rPr lang="en-US" dirty="0" err="1" smtClean="0">
                <a:latin typeface="Gill Sans MT" panose="020B0502020104020203" pitchFamily="34" charset="0"/>
              </a:rPr>
              <a:t>CamKII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 smtClean="0">
                <a:latin typeface="Gill Sans MT" panose="020B0502020104020203" pitchFamily="34" charset="0"/>
              </a:rPr>
              <a:t>-GCaMP6s </a:t>
            </a:r>
            <a:r>
              <a:rPr lang="en-US" dirty="0" smtClean="0">
                <a:latin typeface="Gill Sans MT" panose="020B0502020104020203" pitchFamily="34" charset="0"/>
              </a:rPr>
              <a:t>transgenic animal</a:t>
            </a:r>
          </a:p>
          <a:p>
            <a:endParaRPr lang="en-US" dirty="0" smtClean="0">
              <a:latin typeface="Gill Sans MT" panose="020B0502020104020203" pitchFamily="34" charset="0"/>
            </a:endParaRPr>
          </a:p>
          <a:p>
            <a:r>
              <a:rPr lang="en-US" dirty="0" smtClean="0">
                <a:latin typeface="Gill Sans MT" panose="020B0502020104020203" pitchFamily="34" charset="0"/>
              </a:rPr>
              <a:t>Visual and somatosensory stimuli were programmed with Arduino</a:t>
            </a:r>
          </a:p>
          <a:p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 err="1" smtClean="0">
                <a:latin typeface="Gill Sans MT" panose="020B0502020104020203" pitchFamily="34" charset="0"/>
              </a:rPr>
              <a:t>Widefield</a:t>
            </a:r>
            <a:r>
              <a:rPr lang="en-US" dirty="0" smtClean="0">
                <a:latin typeface="Gill Sans MT" panose="020B0502020104020203" pitchFamily="34" charset="0"/>
              </a:rPr>
              <a:t> recording over the dorsal cortex</a:t>
            </a:r>
          </a:p>
          <a:p>
            <a:endParaRPr lang="en-US" dirty="0">
              <a:latin typeface="Gill Sans MT" panose="020B0502020104020203" pitchFamily="34" charset="0"/>
            </a:endParaRPr>
          </a:p>
          <a:p>
            <a:r>
              <a:rPr lang="en-US" dirty="0" smtClean="0">
                <a:latin typeface="Gill Sans MT" panose="020B0502020104020203" pitchFamily="34" charset="0"/>
              </a:rPr>
              <a:t>2P recording in V1 layer 2/3 neurons</a:t>
            </a:r>
          </a:p>
          <a:p>
            <a:endParaRPr lang="en-US" dirty="0">
              <a:latin typeface="Gill Sans MT" panose="020B0502020104020203" pitchFamily="34" charset="0"/>
            </a:endParaRPr>
          </a:p>
          <a:p>
            <a:endParaRPr lang="en-US" dirty="0" smtClean="0">
              <a:latin typeface="Gill Sans MT" panose="020B0502020104020203" pitchFamily="34" charset="0"/>
            </a:endParaRPr>
          </a:p>
          <a:p>
            <a:endParaRPr lang="en-US" dirty="0" smtClean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5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281" y="1060543"/>
            <a:ext cx="7602008" cy="5701506"/>
          </a:xfrm>
        </p:spPr>
      </p:pic>
      <p:sp>
        <p:nvSpPr>
          <p:cNvPr id="5" name="Oval 4"/>
          <p:cNvSpPr/>
          <p:nvPr/>
        </p:nvSpPr>
        <p:spPr>
          <a:xfrm>
            <a:off x="7281334" y="1343383"/>
            <a:ext cx="1388533" cy="335280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669868" y="1546583"/>
            <a:ext cx="1264354" cy="982133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193866" y="1185339"/>
            <a:ext cx="1896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Widefield</a:t>
            </a:r>
            <a:r>
              <a:rPr lang="en-US" sz="2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microscope</a:t>
            </a:r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969956" y="5068716"/>
            <a:ext cx="2438400" cy="880534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08356" y="5672671"/>
            <a:ext cx="189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Running wheel</a:t>
            </a:r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868863" y="835383"/>
            <a:ext cx="2412469" cy="3556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93333" y="1343383"/>
            <a:ext cx="3285067" cy="549842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2303" y="808465"/>
            <a:ext cx="1896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2P- </a:t>
            </a:r>
            <a:r>
              <a:rPr lang="en-US" sz="2000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bruker</a:t>
            </a:r>
            <a:endParaRPr lang="en-US" sz="2000" dirty="0" smtClean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0.8 NA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16X</a:t>
            </a:r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411111" y="5373516"/>
            <a:ext cx="4663986" cy="77893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4785" y="4687884"/>
            <a:ext cx="1896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Arduino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To control the stimuli</a:t>
            </a:r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8297333" y="5068717"/>
            <a:ext cx="1636889" cy="126999"/>
          </a:xfrm>
          <a:prstGeom prst="straightConnector1">
            <a:avLst/>
          </a:prstGeom>
          <a:ln w="222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295467" y="4973406"/>
            <a:ext cx="189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Camera</a:t>
            </a:r>
            <a:endParaRPr lang="en-US" sz="2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36599" y="246620"/>
            <a:ext cx="6536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Experimental setup</a:t>
            </a:r>
            <a:endParaRPr lang="en-US" sz="32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50291" y="1893225"/>
            <a:ext cx="198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2 SLR lenses (fl:105mm-50mm)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9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57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Gill Sans MT" panose="020B0502020104020203" pitchFamily="34" charset="0"/>
              </a:rPr>
              <a:t>From </a:t>
            </a:r>
            <a:r>
              <a:rPr lang="en-US" dirty="0" err="1" smtClean="0">
                <a:latin typeface="Gill Sans MT" panose="020B0502020104020203" pitchFamily="34" charset="0"/>
              </a:rPr>
              <a:t>widefield</a:t>
            </a:r>
            <a:r>
              <a:rPr lang="en-US" dirty="0" smtClean="0">
                <a:latin typeface="Gill Sans MT" panose="020B0502020104020203" pitchFamily="34" charset="0"/>
              </a:rPr>
              <a:t> to 2P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5" y="1614882"/>
            <a:ext cx="5218779" cy="396676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846590" y="4381500"/>
            <a:ext cx="1" cy="8539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391025" y="4848944"/>
            <a:ext cx="858956" cy="91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41803" y="4109160"/>
            <a:ext cx="36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36893" y="4665192"/>
            <a:ext cx="36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3723" y="4665192"/>
            <a:ext cx="36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33110" y="5176425"/>
            <a:ext cx="36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3495" y="4455663"/>
            <a:ext cx="77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58467" y="2673431"/>
            <a:ext cx="101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42226" y="3409003"/>
            <a:ext cx="104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PPC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28625" y="1614882"/>
            <a:ext cx="5231725" cy="396676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68127" y="1803191"/>
            <a:ext cx="3574983" cy="356878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67237" y="2969074"/>
            <a:ext cx="1678383" cy="200904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490035" y="1803191"/>
            <a:ext cx="3478091" cy="1160474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45620" y="4978120"/>
            <a:ext cx="3422506" cy="3969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Content Placeholder 3">
            <a:extLst>
              <a:ext uri="{FF2B5EF4-FFF2-40B4-BE49-F238E27FC236}">
                <a16:creationId xmlns:a16="http://schemas.microsoft.com/office/drawing/2014/main" id="{490E3A37-CC14-4CBA-BC08-944AB0682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957004" y="2807305"/>
            <a:ext cx="1678960" cy="1671187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586897" y="3319762"/>
            <a:ext cx="1061803" cy="11587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8648700" y="2807304"/>
            <a:ext cx="1308304" cy="51245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572500" y="4478492"/>
            <a:ext cx="1384504" cy="0"/>
          </a:xfrm>
          <a:prstGeom prst="line">
            <a:avLst/>
          </a:prstGeom>
          <a:ln w="2222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94826" y="1956413"/>
            <a:ext cx="1211602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65948" y="1614882"/>
            <a:ext cx="1454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1mm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17117" y="1925012"/>
            <a:ext cx="849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100um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012613" y="5642370"/>
            <a:ext cx="1612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Gill Sans MT" panose="020B0502020104020203" pitchFamily="34" charset="0"/>
              </a:rPr>
              <a:t>Widefield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616039" y="5688536"/>
            <a:ext cx="2766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2P single images stitched together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918904" y="4516455"/>
            <a:ext cx="193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2P – V1 L2/3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8504" y="2071091"/>
            <a:ext cx="77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4" grpId="0" animBg="1"/>
      <p:bldP spid="66" grpId="0"/>
      <p:bldP spid="68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63" y="117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Mappings the cortical structures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7764" y="5404885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Average of </a:t>
            </a:r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22 </a:t>
            </a:r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trials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81339" y="6111748"/>
            <a:ext cx="410743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67703" y="6111748"/>
            <a:ext cx="0" cy="19372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179819" y="6116330"/>
            <a:ext cx="0" cy="19372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89717" y="6111748"/>
            <a:ext cx="0" cy="19372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84777" y="6104871"/>
            <a:ext cx="0" cy="19372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59525" y="6162589"/>
            <a:ext cx="64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2s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81339" y="575147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Baseline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16508" y="5751474"/>
            <a:ext cx="1328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Stimulus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39281" y="574694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Baseline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89144" y="6107991"/>
            <a:ext cx="64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2s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14763" y="6136798"/>
            <a:ext cx="64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5s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24586" y="1792779"/>
            <a:ext cx="158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Visual trials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59485" y="1848232"/>
            <a:ext cx="2590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Somatosensory  trials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20406" y="6503689"/>
            <a:ext cx="88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0"/>
              </a:rPr>
              <a:t>1</a:t>
            </a:r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0FPS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24" name="Somato_Trial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/>
          </a:blip>
          <a:stretch>
            <a:fillRect/>
          </a:stretch>
        </p:blipFill>
        <p:spPr>
          <a:xfrm>
            <a:off x="1432473" y="2286542"/>
            <a:ext cx="3980063" cy="3101516"/>
          </a:xfrm>
        </p:spPr>
      </p:pic>
      <p:pic>
        <p:nvPicPr>
          <p:cNvPr id="29" name="Visual_Trial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9306" y="2305059"/>
            <a:ext cx="4007617" cy="30590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542647" y="5369552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Average of </a:t>
            </a:r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21 </a:t>
            </a:r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trials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23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22" y="0"/>
            <a:ext cx="11921067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Gill Sans MT" panose="020B0502020104020203" pitchFamily="34" charset="0"/>
              </a:rPr>
              <a:t>Brain wide activity during somatosensory stimuli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56" y="2042936"/>
            <a:ext cx="4592781" cy="3494091"/>
          </a:xfrm>
          <a:prstGeom prst="rect">
            <a:avLst/>
          </a:prstGeom>
        </p:spPr>
      </p:pic>
      <p:pic>
        <p:nvPicPr>
          <p:cNvPr id="7" name="Somato_Trial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/>
          </a:blip>
          <a:stretch>
            <a:fillRect/>
          </a:stretch>
        </p:blipFill>
        <p:spPr>
          <a:xfrm>
            <a:off x="10193866" y="151518"/>
            <a:ext cx="1738937" cy="13273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58250" y="5610225"/>
            <a:ext cx="126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Time (s)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765453" y="3411944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Gill Sans MT" panose="020B0502020104020203" pitchFamily="34" charset="0"/>
              </a:rPr>
              <a:t>Df</a:t>
            </a:r>
            <a:r>
              <a:rPr lang="en-US" sz="2400" dirty="0" smtClean="0">
                <a:latin typeface="Gill Sans MT" panose="020B0502020104020203" pitchFamily="34" charset="0"/>
              </a:rPr>
              <a:t>\f 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988" y="2003717"/>
            <a:ext cx="5353287" cy="35725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29625" y="198978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Stimulus 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839075" y="2343150"/>
            <a:ext cx="2667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83355" y="5167695"/>
            <a:ext cx="1449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Frame 28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8573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23" y="0"/>
            <a:ext cx="8602134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Gill Sans MT" panose="020B0502020104020203" pitchFamily="34" charset="0"/>
              </a:rPr>
              <a:t>Brain wide activity during visual stimuli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91" y="2109083"/>
            <a:ext cx="4771428" cy="3636962"/>
          </a:xfrm>
          <a:prstGeom prst="rect">
            <a:avLst/>
          </a:prstGeom>
        </p:spPr>
      </p:pic>
      <p:pic>
        <p:nvPicPr>
          <p:cNvPr id="8" name="Visual_Trial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6754" y="169157"/>
            <a:ext cx="1670757" cy="1275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105" y="2056062"/>
            <a:ext cx="5058254" cy="36899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2950" y="5746045"/>
            <a:ext cx="126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anose="020B0502020104020203" pitchFamily="34" charset="0"/>
              </a:rPr>
              <a:t>Time (s)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5641628" y="3659594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Gill Sans MT" panose="020B0502020104020203" pitchFamily="34" charset="0"/>
              </a:rPr>
              <a:t>Df</a:t>
            </a:r>
            <a:r>
              <a:rPr lang="en-US" sz="2400" dirty="0" smtClean="0">
                <a:latin typeface="Gill Sans MT" panose="020B0502020104020203" pitchFamily="34" charset="0"/>
              </a:rPr>
              <a:t>\f 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72475" y="1989784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Stimulus ON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781925" y="2343150"/>
            <a:ext cx="2409825" cy="159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79791" y="5376713"/>
            <a:ext cx="1446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Frame 24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9420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3202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2P recordings in V1 L2/3 neurons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0E3A37-CC14-4CBA-BC08-944AB0682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98" y="1479467"/>
            <a:ext cx="4275517" cy="425572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1BA1BDE-7BA1-4E8C-8344-0F7A01308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59280" y="1403654"/>
            <a:ext cx="4275515" cy="434038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170311" y="3341508"/>
            <a:ext cx="1851378" cy="11289"/>
          </a:xfrm>
          <a:prstGeom prst="straightConnector1">
            <a:avLst/>
          </a:prstGeom>
          <a:ln w="3175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89106" y="3573847"/>
            <a:ext cx="17011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Suite2p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234 </a:t>
            </a:r>
            <a:r>
              <a:rPr lang="en-US" dirty="0" smtClean="0">
                <a:solidFill>
                  <a:schemeClr val="bg1"/>
                </a:solidFill>
              </a:rPr>
              <a:t>neurons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identified</a:t>
            </a:r>
            <a:endParaRPr lang="en-US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5631" y="1023072"/>
            <a:ext cx="217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Field of view</a:t>
            </a:r>
            <a:endParaRPr lang="en-US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8209" y="784820"/>
            <a:ext cx="258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Spatial footprints</a:t>
            </a:r>
            <a:endParaRPr lang="en-US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02713" y="2441994"/>
            <a:ext cx="2105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6000fr recording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@30Hz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84" y="6141302"/>
            <a:ext cx="4697085" cy="560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5583" y="5735190"/>
            <a:ext cx="994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2s-5Hz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1335" y="5738296"/>
            <a:ext cx="593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6237" y="5785456"/>
            <a:ext cx="90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2s-5Hz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</TotalTime>
  <Words>275</Words>
  <Application>Microsoft Office PowerPoint</Application>
  <PresentationFormat>Widescreen</PresentationFormat>
  <Paragraphs>104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Gill Sans MT</vt:lpstr>
      <vt:lpstr>Times New Roman</vt:lpstr>
      <vt:lpstr>Office Theme</vt:lpstr>
      <vt:lpstr>Widefield &amp; 2P imaging of mouse primary sensory cortecies</vt:lpstr>
      <vt:lpstr>Aim of the project</vt:lpstr>
      <vt:lpstr>Method</vt:lpstr>
      <vt:lpstr>PowerPoint Presentation</vt:lpstr>
      <vt:lpstr>From widefield to 2P</vt:lpstr>
      <vt:lpstr>Mappings the cortical structures</vt:lpstr>
      <vt:lpstr>Brain wide activity during somatosensory stimuli</vt:lpstr>
      <vt:lpstr>Brain wide activity during visual stimuli</vt:lpstr>
      <vt:lpstr>2P recordings in V1 L2/3 neurons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Tuce Tombaz</dc:creator>
  <cp:lastModifiedBy>Admin</cp:lastModifiedBy>
  <cp:revision>62</cp:revision>
  <dcterms:created xsi:type="dcterms:W3CDTF">2019-08-09T19:47:01Z</dcterms:created>
  <dcterms:modified xsi:type="dcterms:W3CDTF">2019-08-11T02:12:55Z</dcterms:modified>
</cp:coreProperties>
</file>