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0B3469E-EDA2-4F88-8222-D7356A056848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5E33506-6CFD-4BF6-B74E-83F72AE8864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800" cy="3084120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4A589F4-4476-406A-9565-7C9825F6D9E5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2800" cy="3084120"/>
          </a:xfrm>
          <a:prstGeom prst="rect">
            <a:avLst/>
          </a:prstGeom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8F3EE8EE-3305-4429-9D42-5ED8F0E3FC57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520" cy="3083400"/>
          </a:xfrm>
          <a:prstGeom prst="rect">
            <a:avLst/>
          </a:prstGeom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FE68120-A6BD-445F-98BA-DCD7AB3E2FC8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280" cy="377100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73" name="TextShape 3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851A8DA-05C3-4EFE-9B22-A9377C526DCC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72E9A59-8D1F-40C8-9771-2C8EF613E1C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717F73F-37CB-4C16-8622-1F16D7D35B2F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D5E13C3-4E62-4748-A7FF-561AF9B7710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05F1A44-E7BD-4B2B-B841-B6E3BA9F132D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3D42B97-C1DB-4BD0-BAB3-4779ADFFCF99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5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CC99339-6EB2-4E67-9509-07685C050107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92ABF80-A78B-4056-9313-98AB45A867F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10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3560"/>
            <a:ext cx="6703560" cy="3771720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>
                <a:solidFill>
                  <a:srgbClr val="333333"/>
                </a:solidFill>
                <a:latin typeface="Georgia"/>
                <a:ea typeface="+mn-ea"/>
              </a:rPr>
              <a:t>HET sites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Removed inconsistent haplotypes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23D96FC-8924-4848-B9BF-8845EAF79B17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523880" y="9370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STAR+WASP Benchmarking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523880" y="375264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808080"/>
                </a:solidFill>
                <a:latin typeface="Calibri"/>
                <a:ea typeface="DejaVu Sans"/>
              </a:rPr>
              <a:t>Lab meeting May 10</a:t>
            </a:r>
            <a:r>
              <a:rPr lang="en-US" sz="3200" b="0" strike="noStrike" spc="-1" baseline="30000">
                <a:solidFill>
                  <a:srgbClr val="808080"/>
                </a:solidFill>
                <a:latin typeface="Calibri"/>
                <a:ea typeface="DejaVu Sans"/>
              </a:rPr>
              <a:t>th</a:t>
            </a:r>
            <a:r>
              <a:rPr lang="en-US" sz="3200" b="0" strike="noStrike" spc="-1">
                <a:solidFill>
                  <a:srgbClr val="808080"/>
                </a:solidFill>
                <a:latin typeface="Calibri"/>
                <a:ea typeface="DejaVu Sans"/>
              </a:rPr>
              <a:t>, 2022</a:t>
            </a:r>
            <a:endParaRPr lang="en-US" sz="32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3200" b="0" strike="noStrike" spc="-1">
                <a:solidFill>
                  <a:srgbClr val="808080"/>
                </a:solidFill>
                <a:latin typeface="Calibri"/>
                <a:ea typeface="DejaVu Sans"/>
              </a:rPr>
              <a:t>Rebecca Asiimwe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Benchmarks: Speed - Wall Time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1" name="Picture 4"/>
          <p:cNvPicPr/>
          <p:nvPr/>
        </p:nvPicPr>
        <p:blipFill>
          <a:blip r:embed="rId3"/>
          <a:stretch/>
        </p:blipFill>
        <p:spPr>
          <a:xfrm>
            <a:off x="702360" y="1536480"/>
            <a:ext cx="10786320" cy="492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38080" y="1836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Benchmarks: RAM Usage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4" name="Picture 2"/>
          <p:cNvPicPr/>
          <p:nvPr/>
        </p:nvPicPr>
        <p:blipFill>
          <a:blip r:embed="rId2"/>
          <a:stretch/>
        </p:blipFill>
        <p:spPr>
          <a:xfrm>
            <a:off x="2088720" y="1566720"/>
            <a:ext cx="7789680" cy="486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7"/>
          <p:cNvPicPr/>
          <p:nvPr/>
        </p:nvPicPr>
        <p:blipFill>
          <a:blip r:embed="rId2"/>
          <a:srcRect r="16920"/>
          <a:stretch/>
        </p:blipFill>
        <p:spPr>
          <a:xfrm>
            <a:off x="9720" y="2502720"/>
            <a:ext cx="5803560" cy="4365720"/>
          </a:xfrm>
          <a:prstGeom prst="rect">
            <a:avLst/>
          </a:prstGeom>
          <a:ln>
            <a:noFill/>
          </a:ln>
        </p:spPr>
      </p:pic>
      <p:sp>
        <p:nvSpPr>
          <p:cNvPr id="156" name="TextShape 1"/>
          <p:cNvSpPr txBox="1"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Benchmarks: Speed - Wall Time (Elzar Runs)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7" name="Group 2"/>
          <p:cNvGrpSpPr/>
          <p:nvPr/>
        </p:nvGrpSpPr>
        <p:grpSpPr>
          <a:xfrm>
            <a:off x="5736600" y="1371960"/>
            <a:ext cx="6445440" cy="3926520"/>
            <a:chOff x="5736600" y="1371960"/>
            <a:chExt cx="6445440" cy="3926520"/>
          </a:xfrm>
        </p:grpSpPr>
        <p:pic>
          <p:nvPicPr>
            <p:cNvPr id="158" name="Picture 5"/>
            <p:cNvPicPr/>
            <p:nvPr/>
          </p:nvPicPr>
          <p:blipFill>
            <a:blip r:embed="rId3"/>
            <a:stretch/>
          </p:blipFill>
          <p:spPr>
            <a:xfrm>
              <a:off x="6789240" y="1371960"/>
              <a:ext cx="5392800" cy="2464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9" name="Line 3"/>
            <p:cNvSpPr/>
            <p:nvPr/>
          </p:nvSpPr>
          <p:spPr>
            <a:xfrm flipV="1">
              <a:off x="5736600" y="1559160"/>
              <a:ext cx="1337760" cy="1241640"/>
            </a:xfrm>
            <a:prstGeom prst="line">
              <a:avLst/>
            </a:prstGeom>
            <a:ln>
              <a:solidFill>
                <a:srgbClr val="EC792A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  <p:sp>
          <p:nvSpPr>
            <p:cNvPr id="160" name="Line 4"/>
            <p:cNvSpPr/>
            <p:nvPr/>
          </p:nvSpPr>
          <p:spPr>
            <a:xfrm flipV="1">
              <a:off x="5736600" y="3031920"/>
              <a:ext cx="1337760" cy="2266560"/>
            </a:xfrm>
            <a:prstGeom prst="line">
              <a:avLst/>
            </a:prstGeom>
            <a:ln>
              <a:solidFill>
                <a:srgbClr val="EC792A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/>
          </p:style>
        </p:sp>
      </p:grpSp>
      <p:sp>
        <p:nvSpPr>
          <p:cNvPr id="161" name="CustomShape 5"/>
          <p:cNvSpPr/>
          <p:nvPr/>
        </p:nvSpPr>
        <p:spPr>
          <a:xfrm>
            <a:off x="11357640" y="3429000"/>
            <a:ext cx="688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Atlas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5107680" y="6111000"/>
            <a:ext cx="700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Elzar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Benchmarks: RAM Usage (Elzar Runs)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pic>
        <p:nvPicPr>
          <p:cNvPr id="165" name="Picture 2"/>
          <p:cNvPicPr/>
          <p:nvPr/>
        </p:nvPicPr>
        <p:blipFill>
          <a:blip r:embed="rId2"/>
          <a:stretch/>
        </p:blipFill>
        <p:spPr>
          <a:xfrm>
            <a:off x="7652160" y="1454760"/>
            <a:ext cx="4539600" cy="2837160"/>
          </a:xfrm>
          <a:prstGeom prst="rect">
            <a:avLst/>
          </a:prstGeom>
          <a:ln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8017920" y="2868480"/>
            <a:ext cx="3335040" cy="298080"/>
          </a:xfrm>
          <a:prstGeom prst="rect">
            <a:avLst/>
          </a:prstGeom>
          <a:noFill/>
          <a:ln w="936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4"/>
          <p:cNvSpPr/>
          <p:nvPr/>
        </p:nvSpPr>
        <p:spPr>
          <a:xfrm>
            <a:off x="8016120" y="2510640"/>
            <a:ext cx="3335040" cy="298080"/>
          </a:xfrm>
          <a:prstGeom prst="rect">
            <a:avLst/>
          </a:prstGeom>
          <a:noFill/>
          <a:ln w="936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5"/>
          <p:cNvSpPr/>
          <p:nvPr/>
        </p:nvSpPr>
        <p:spPr>
          <a:xfrm>
            <a:off x="8016120" y="1784520"/>
            <a:ext cx="3335040" cy="506160"/>
          </a:xfrm>
          <a:prstGeom prst="rect">
            <a:avLst/>
          </a:prstGeom>
          <a:noFill/>
          <a:ln w="936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14"/>
          <p:cNvPicPr/>
          <p:nvPr/>
        </p:nvPicPr>
        <p:blipFill>
          <a:blip r:embed="rId3"/>
          <a:srcRect r="17726"/>
          <a:stretch/>
        </p:blipFill>
        <p:spPr>
          <a:xfrm>
            <a:off x="124560" y="2071800"/>
            <a:ext cx="6295320" cy="4782240"/>
          </a:xfrm>
          <a:prstGeom prst="rect">
            <a:avLst/>
          </a:prstGeom>
          <a:ln>
            <a:noFill/>
          </a:ln>
        </p:spPr>
      </p:pic>
      <p:sp>
        <p:nvSpPr>
          <p:cNvPr id="170" name="CustomShape 6"/>
          <p:cNvSpPr/>
          <p:nvPr/>
        </p:nvSpPr>
        <p:spPr>
          <a:xfrm>
            <a:off x="838080" y="4589640"/>
            <a:ext cx="5485320" cy="492120"/>
          </a:xfrm>
          <a:prstGeom prst="rect">
            <a:avLst/>
          </a:prstGeom>
          <a:noFill/>
          <a:ln w="936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7"/>
          <p:cNvSpPr/>
          <p:nvPr/>
        </p:nvSpPr>
        <p:spPr>
          <a:xfrm>
            <a:off x="838080" y="3786840"/>
            <a:ext cx="5485320" cy="802440"/>
          </a:xfrm>
          <a:prstGeom prst="rect">
            <a:avLst/>
          </a:prstGeom>
          <a:noFill/>
          <a:ln w="936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8"/>
          <p:cNvSpPr/>
          <p:nvPr/>
        </p:nvSpPr>
        <p:spPr>
          <a:xfrm>
            <a:off x="838080" y="2180880"/>
            <a:ext cx="5485320" cy="1314000"/>
          </a:xfrm>
          <a:prstGeom prst="rect">
            <a:avLst/>
          </a:prstGeom>
          <a:noFill/>
          <a:ln w="936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9"/>
          <p:cNvSpPr/>
          <p:nvPr/>
        </p:nvSpPr>
        <p:spPr>
          <a:xfrm>
            <a:off x="9339480" y="1194480"/>
            <a:ext cx="688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Atlas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4" name="CustomShape 10"/>
          <p:cNvSpPr/>
          <p:nvPr/>
        </p:nvSpPr>
        <p:spPr>
          <a:xfrm>
            <a:off x="3276720" y="1811520"/>
            <a:ext cx="700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Elzar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WASP Filtering (STAR+WASP) 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Re-implementation of WASP algorithm in STAR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WASP filtering activated by --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waspOutputMode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SAMtag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(adds a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vW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tag to the SAM output)</a:t>
            </a:r>
            <a:endParaRPr lang="en-US" sz="2400" b="0" strike="noStrike" spc="-1" dirty="0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vW:i:1 means alignment passed WASP filtering</a:t>
            </a:r>
            <a:endParaRPr lang="en-US" sz="2000" b="0" strike="noStrike" spc="-1" dirty="0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 other values mean it did not pass: </a:t>
            </a:r>
            <a:endParaRPr lang="en-US" sz="2000" b="0" strike="noStrike" spc="-1" dirty="0">
              <a:latin typeface="Arial"/>
            </a:endParaRPr>
          </a:p>
          <a:p>
            <a:pPr marL="1143000" lvl="2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vW:i:2 - multi-mapping read</a:t>
            </a:r>
            <a:endParaRPr lang="en-US" sz="1600" b="0" strike="noStrike" spc="-1" dirty="0">
              <a:latin typeface="Arial"/>
            </a:endParaRPr>
          </a:p>
          <a:p>
            <a:pPr marL="1143000" lvl="2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vW:i:3 - variant base in the read is N (non-ACGT)</a:t>
            </a:r>
            <a:endParaRPr lang="en-US" sz="1600" b="0" strike="noStrike" spc="-1" dirty="0">
              <a:latin typeface="Arial"/>
            </a:endParaRPr>
          </a:p>
          <a:p>
            <a:pPr marL="1143000" lvl="2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vW:i:4 - remapped read did not map</a:t>
            </a:r>
            <a:endParaRPr lang="en-US" sz="1600" b="0" strike="noStrike" spc="-1" dirty="0">
              <a:latin typeface="Arial"/>
            </a:endParaRPr>
          </a:p>
          <a:p>
            <a:pPr marL="1143000" lvl="2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vW:i:5 - remapped read multi-maps</a:t>
            </a:r>
            <a:endParaRPr lang="en-US" sz="1600" b="0" strike="noStrike" spc="-1" dirty="0">
              <a:latin typeface="Arial"/>
            </a:endParaRPr>
          </a:p>
          <a:p>
            <a:pPr marL="1143000" lvl="2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vW:i:6 - remapped read maps to a different locus </a:t>
            </a:r>
            <a:endParaRPr lang="en-US" sz="1600" b="0" strike="noStrike" spc="-1" dirty="0">
              <a:latin typeface="Arial"/>
            </a:endParaRPr>
          </a:p>
          <a:p>
            <a:pPr marL="1143000" lvl="2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vW:i:7 - read overlaps too many variants 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356040" y="11016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vW_Tag</a:t>
            </a:r>
            <a:r>
              <a:rPr lang="en-US" sz="36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distributions for alignments that did not pass WASP filtering</a:t>
            </a:r>
            <a:endParaRPr lang="en-US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9" name="Group 3"/>
          <p:cNvGrpSpPr/>
          <p:nvPr/>
        </p:nvGrpSpPr>
        <p:grpSpPr>
          <a:xfrm>
            <a:off x="163800" y="1435320"/>
            <a:ext cx="11826000" cy="5234400"/>
            <a:chOff x="163800" y="1435320"/>
            <a:chExt cx="11826000" cy="5234400"/>
          </a:xfrm>
        </p:grpSpPr>
        <p:pic>
          <p:nvPicPr>
            <p:cNvPr id="180" name="Picture 5"/>
            <p:cNvPicPr/>
            <p:nvPr/>
          </p:nvPicPr>
          <p:blipFill>
            <a:blip r:embed="rId2"/>
            <a:stretch/>
          </p:blipFill>
          <p:spPr>
            <a:xfrm>
              <a:off x="163800" y="1435320"/>
              <a:ext cx="11826000" cy="4955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6"/>
            <p:cNvPicPr/>
            <p:nvPr/>
          </p:nvPicPr>
          <p:blipFill>
            <a:blip r:embed="rId3"/>
            <a:srcRect t="94737"/>
            <a:stretch/>
          </p:blipFill>
          <p:spPr>
            <a:xfrm>
              <a:off x="750600" y="6391080"/>
              <a:ext cx="7770240" cy="27864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838080" y="25920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Reference Bias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3" name="Group 2"/>
          <p:cNvGrpSpPr/>
          <p:nvPr/>
        </p:nvGrpSpPr>
        <p:grpSpPr>
          <a:xfrm>
            <a:off x="1486800" y="1343520"/>
            <a:ext cx="9543240" cy="5256720"/>
            <a:chOff x="1486800" y="1343520"/>
            <a:chExt cx="9543240" cy="5256720"/>
          </a:xfrm>
        </p:grpSpPr>
        <p:pic>
          <p:nvPicPr>
            <p:cNvPr id="184" name="Picture 3"/>
            <p:cNvPicPr/>
            <p:nvPr/>
          </p:nvPicPr>
          <p:blipFill>
            <a:blip r:embed="rId3"/>
            <a:srcRect b="82596"/>
            <a:stretch/>
          </p:blipFill>
          <p:spPr>
            <a:xfrm>
              <a:off x="1486800" y="1343520"/>
              <a:ext cx="9357120" cy="1457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4"/>
            <p:cNvPicPr/>
            <p:nvPr/>
          </p:nvPicPr>
          <p:blipFill>
            <a:blip r:embed="rId3"/>
            <a:srcRect t="36556" b="50760"/>
            <a:stretch/>
          </p:blipFill>
          <p:spPr>
            <a:xfrm>
              <a:off x="1486800" y="2826000"/>
              <a:ext cx="9357120" cy="1062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5"/>
            <p:cNvPicPr/>
            <p:nvPr/>
          </p:nvPicPr>
          <p:blipFill>
            <a:blip r:embed="rId3"/>
            <a:srcRect t="69628"/>
            <a:stretch/>
          </p:blipFill>
          <p:spPr>
            <a:xfrm>
              <a:off x="1486800" y="4056480"/>
              <a:ext cx="9357120" cy="2543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7" name="CustomShape 3"/>
            <p:cNvSpPr/>
            <p:nvPr/>
          </p:nvSpPr>
          <p:spPr>
            <a:xfrm>
              <a:off x="9454320" y="1940040"/>
              <a:ext cx="1575720" cy="576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" name="CustomShape 4"/>
            <p:cNvSpPr/>
            <p:nvPr/>
          </p:nvSpPr>
          <p:spPr>
            <a:xfrm>
              <a:off x="9454320" y="4370400"/>
              <a:ext cx="1389960" cy="576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Moving Forward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Dissecting reads from WASP filtering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Figure and Data prep</a:t>
            </a:r>
            <a:endParaRPr lang="en-US" sz="28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Write manuscript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91" name="Picture 4"/>
          <p:cNvPicPr/>
          <p:nvPr/>
        </p:nvPicPr>
        <p:blipFill>
          <a:blip r:embed="rId2"/>
          <a:stretch/>
        </p:blipFill>
        <p:spPr>
          <a:xfrm>
            <a:off x="8402760" y="3347280"/>
            <a:ext cx="2343240" cy="2343240"/>
          </a:xfrm>
          <a:prstGeom prst="rect">
            <a:avLst/>
          </a:prstGeom>
          <a:ln>
            <a:noFill/>
          </a:ln>
        </p:spPr>
      </p:pic>
      <p:pic>
        <p:nvPicPr>
          <p:cNvPr id="192" name="Picture 12"/>
          <p:cNvPicPr/>
          <p:nvPr/>
        </p:nvPicPr>
        <p:blipFill>
          <a:blip r:embed="rId3"/>
          <a:stretch/>
        </p:blipFill>
        <p:spPr>
          <a:xfrm>
            <a:off x="8541360" y="518400"/>
            <a:ext cx="2343240" cy="234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2"/>
          <p:cNvSpPr/>
          <p:nvPr/>
        </p:nvSpPr>
        <p:spPr>
          <a:xfrm>
            <a:off x="838080" y="174384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4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Thank You!</a:t>
            </a:r>
            <a:endParaRPr lang="en-US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STAR: 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Spliced Transcripts </a:t>
            </a:r>
            <a:br/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Alignment to a Reference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838080" y="1825560"/>
            <a:ext cx="623952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Applies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Sequential maximum mappable seed search in uncompressed suffix arrays </a:t>
            </a:r>
            <a:r>
              <a:rPr lang="en-US" sz="2000" b="0" strike="noStrike" spc="-1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seed clustering and stitching procedure (Building alignments)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STAR achieves:</a:t>
            </a: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High mapping speeds</a:t>
            </a:r>
            <a:endParaRPr lang="en-US" sz="20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Accurately aligns both short and long reads (3</a:t>
            </a:r>
            <a:r>
              <a:rPr lang="en-US" sz="20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rd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gen)</a:t>
            </a:r>
            <a:endParaRPr lang="en-US" sz="20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Aligns large RNA-seq datasets </a:t>
            </a:r>
            <a:endParaRPr lang="en-US" sz="20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Improves alignment sensitivity and precision </a:t>
            </a:r>
            <a:endParaRPr lang="en-US" sz="20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Supports unbiased </a:t>
            </a:r>
            <a:r>
              <a:rPr lang="en-US" sz="20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de novo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detection of canonical splice junctions</a:t>
            </a:r>
            <a:endParaRPr lang="en-US" sz="20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Maps full-length RNA sequences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24" name="Picture 5"/>
          <p:cNvPicPr/>
          <p:nvPr/>
        </p:nvPicPr>
        <p:blipFill>
          <a:blip r:embed="rId3"/>
          <a:stretch/>
        </p:blipFill>
        <p:spPr>
          <a:xfrm>
            <a:off x="7368120" y="3258360"/>
            <a:ext cx="3489120" cy="2644200"/>
          </a:xfrm>
          <a:prstGeom prst="rect">
            <a:avLst/>
          </a:prstGeom>
          <a:ln>
            <a:noFill/>
          </a:ln>
        </p:spPr>
      </p:pic>
      <p:sp>
        <p:nvSpPr>
          <p:cNvPr id="125" name="CustomShape 3"/>
          <p:cNvSpPr/>
          <p:nvPr/>
        </p:nvSpPr>
        <p:spPr>
          <a:xfrm>
            <a:off x="6999840" y="6123600"/>
            <a:ext cx="41238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Dobin, et al. Bioinformatics (2013)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26" name="Picture 8"/>
          <p:cNvPicPr/>
          <p:nvPr/>
        </p:nvPicPr>
        <p:blipFill>
          <a:blip r:embed="rId4"/>
          <a:stretch/>
        </p:blipFill>
        <p:spPr>
          <a:xfrm>
            <a:off x="7368120" y="637920"/>
            <a:ext cx="4543560" cy="210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798480" y="190080"/>
            <a:ext cx="10514880" cy="109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Speed Vs Average Input Read Length and Number of Input Reads Respectively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522000" y="1935360"/>
            <a:ext cx="10791360" cy="466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9" name="Picture 2"/>
          <p:cNvPicPr/>
          <p:nvPr/>
        </p:nvPicPr>
        <p:blipFill>
          <a:blip r:embed="rId2"/>
          <a:stretch/>
        </p:blipFill>
        <p:spPr>
          <a:xfrm>
            <a:off x="6289200" y="1543320"/>
            <a:ext cx="5856480" cy="5124240"/>
          </a:xfrm>
          <a:prstGeom prst="rect">
            <a:avLst/>
          </a:prstGeom>
          <a:ln>
            <a:noFill/>
          </a:ln>
        </p:spPr>
      </p:pic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46080" y="1532160"/>
            <a:ext cx="5856480" cy="512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2"/>
          <p:cNvPicPr/>
          <p:nvPr/>
        </p:nvPicPr>
        <p:blipFill>
          <a:blip r:embed="rId2"/>
          <a:stretch/>
        </p:blipFill>
        <p:spPr>
          <a:xfrm>
            <a:off x="838080" y="1447560"/>
            <a:ext cx="11061000" cy="492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Reads that overlapped variants and failed WASP filtering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6" name="Picture 1"/>
          <p:cNvPicPr/>
          <p:nvPr/>
        </p:nvPicPr>
        <p:blipFill>
          <a:blip r:embed="rId2"/>
          <a:stretch/>
        </p:blipFill>
        <p:spPr>
          <a:xfrm>
            <a:off x="1424520" y="1901160"/>
            <a:ext cx="7930800" cy="495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8" name="Picture 3"/>
          <p:cNvPicPr/>
          <p:nvPr/>
        </p:nvPicPr>
        <p:blipFill>
          <a:blip r:embed="rId3"/>
          <a:stretch/>
        </p:blipFill>
        <p:spPr>
          <a:xfrm>
            <a:off x="1694160" y="1168200"/>
            <a:ext cx="9038160" cy="500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7"/>
          <p:cNvPicPr/>
          <p:nvPr/>
        </p:nvPicPr>
        <p:blipFill>
          <a:blip r:embed="rId3"/>
          <a:srcRect l="61053" t="41542" b="33731"/>
          <a:stretch/>
        </p:blipFill>
        <p:spPr>
          <a:xfrm>
            <a:off x="327600" y="2801160"/>
            <a:ext cx="2268360" cy="898200"/>
          </a:xfrm>
          <a:prstGeom prst="rect">
            <a:avLst/>
          </a:prstGeom>
          <a:ln>
            <a:noFill/>
          </a:ln>
        </p:spPr>
      </p:pic>
      <p:grpSp>
        <p:nvGrpSpPr>
          <p:cNvPr id="210" name="Group 1"/>
          <p:cNvGrpSpPr/>
          <p:nvPr/>
        </p:nvGrpSpPr>
        <p:grpSpPr>
          <a:xfrm>
            <a:off x="8921520" y="1288080"/>
            <a:ext cx="3043800" cy="3924360"/>
            <a:chOff x="8921520" y="1288080"/>
            <a:chExt cx="3043800" cy="3924360"/>
          </a:xfrm>
        </p:grpSpPr>
        <p:pic>
          <p:nvPicPr>
            <p:cNvPr id="211" name="Picture 4"/>
            <p:cNvPicPr/>
            <p:nvPr/>
          </p:nvPicPr>
          <p:blipFill>
            <a:blip r:embed="rId4"/>
            <a:srcRect l="6250" t="17102" r="50512" b="13780"/>
            <a:stretch/>
          </p:blipFill>
          <p:spPr>
            <a:xfrm>
              <a:off x="8921520" y="1288080"/>
              <a:ext cx="2939760" cy="2937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2" name="Picture 4"/>
            <p:cNvPicPr/>
            <p:nvPr/>
          </p:nvPicPr>
          <p:blipFill>
            <a:blip r:embed="rId4"/>
            <a:srcRect l="56644" t="42677" r="118" b="36142"/>
            <a:stretch/>
          </p:blipFill>
          <p:spPr>
            <a:xfrm>
              <a:off x="9025560" y="4314240"/>
              <a:ext cx="2939760" cy="8982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13" name="Picture 3"/>
          <p:cNvPicPr/>
          <p:nvPr/>
        </p:nvPicPr>
        <p:blipFill>
          <a:blip r:embed="rId5"/>
          <a:stretch/>
        </p:blipFill>
        <p:spPr>
          <a:xfrm>
            <a:off x="3212640" y="11520"/>
            <a:ext cx="5483520" cy="6855120"/>
          </a:xfrm>
          <a:prstGeom prst="rect">
            <a:avLst/>
          </a:prstGeom>
          <a:ln>
            <a:noFill/>
          </a:ln>
        </p:spPr>
      </p:pic>
      <p:grpSp>
        <p:nvGrpSpPr>
          <p:cNvPr id="214" name="Group 2"/>
          <p:cNvGrpSpPr/>
          <p:nvPr/>
        </p:nvGrpSpPr>
        <p:grpSpPr>
          <a:xfrm>
            <a:off x="372600" y="462960"/>
            <a:ext cx="3273120" cy="2323800"/>
            <a:chOff x="372600" y="462960"/>
            <a:chExt cx="3273120" cy="2323800"/>
          </a:xfrm>
        </p:grpSpPr>
        <p:pic>
          <p:nvPicPr>
            <p:cNvPr id="215" name="Picture 4"/>
            <p:cNvPicPr/>
            <p:nvPr/>
          </p:nvPicPr>
          <p:blipFill>
            <a:blip r:embed="rId3"/>
            <a:srcRect l="7940" t="14518" r="45811" b="9580"/>
            <a:stretch/>
          </p:blipFill>
          <p:spPr>
            <a:xfrm>
              <a:off x="372600" y="812520"/>
              <a:ext cx="1924560" cy="1974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6" name="Line 3"/>
            <p:cNvSpPr/>
            <p:nvPr/>
          </p:nvSpPr>
          <p:spPr>
            <a:xfrm flipH="1">
              <a:off x="1336320" y="486000"/>
              <a:ext cx="2297880" cy="349560"/>
            </a:xfrm>
            <a:prstGeom prst="line">
              <a:avLst/>
            </a:prstGeom>
            <a:ln w="3240">
              <a:solidFill>
                <a:srgbClr val="3F6EC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" name="Line 4"/>
            <p:cNvSpPr/>
            <p:nvPr/>
          </p:nvSpPr>
          <p:spPr>
            <a:xfrm flipH="1">
              <a:off x="2071800" y="462960"/>
              <a:ext cx="1573920" cy="1921320"/>
            </a:xfrm>
            <a:prstGeom prst="line">
              <a:avLst/>
            </a:prstGeom>
            <a:ln w="3240">
              <a:solidFill>
                <a:srgbClr val="3F6EC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18" name="CustomShape 5"/>
          <p:cNvSpPr/>
          <p:nvPr/>
        </p:nvSpPr>
        <p:spPr>
          <a:xfrm>
            <a:off x="274320" y="4079520"/>
            <a:ext cx="3046320" cy="76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Heterozygous SNPS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latin typeface="Arial"/>
                <a:ea typeface="DejaVu Sans"/>
              </a:rPr>
              <a:t>Removed inconsistent haplotypes</a:t>
            </a:r>
            <a:endParaRPr lang="en-US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3"/>
          <p:cNvPicPr/>
          <p:nvPr/>
        </p:nvPicPr>
        <p:blipFill>
          <a:blip r:embed="rId3"/>
          <a:srcRect b="36551"/>
          <a:stretch/>
        </p:blipFill>
        <p:spPr>
          <a:xfrm>
            <a:off x="0" y="1428480"/>
            <a:ext cx="5483520" cy="4348440"/>
          </a:xfrm>
          <a:prstGeom prst="rect">
            <a:avLst/>
          </a:prstGeom>
          <a:ln>
            <a:noFill/>
          </a:ln>
        </p:spPr>
      </p:pic>
      <p:pic>
        <p:nvPicPr>
          <p:cNvPr id="220" name="Content Placeholder 10"/>
          <p:cNvPicPr/>
          <p:nvPr/>
        </p:nvPicPr>
        <p:blipFill>
          <a:blip r:embed="rId4"/>
          <a:srcRect l="5969" t="21094" r="55753" b="17071"/>
          <a:stretch/>
        </p:blipFill>
        <p:spPr>
          <a:xfrm>
            <a:off x="420840" y="672480"/>
            <a:ext cx="893160" cy="901800"/>
          </a:xfrm>
          <a:prstGeom prst="rect">
            <a:avLst/>
          </a:prstGeom>
          <a:ln>
            <a:noFill/>
          </a:ln>
        </p:spPr>
      </p:pic>
      <p:pic>
        <p:nvPicPr>
          <p:cNvPr id="221" name="Picture 11"/>
          <p:cNvPicPr/>
          <p:nvPr/>
        </p:nvPicPr>
        <p:blipFill>
          <a:blip r:embed="rId5"/>
          <a:srcRect l="5901" t="21858" r="55832" b="17299"/>
          <a:stretch/>
        </p:blipFill>
        <p:spPr>
          <a:xfrm>
            <a:off x="1339920" y="681480"/>
            <a:ext cx="898560" cy="892800"/>
          </a:xfrm>
          <a:prstGeom prst="rect">
            <a:avLst/>
          </a:prstGeom>
          <a:ln>
            <a:noFill/>
          </a:ln>
        </p:spPr>
      </p:pic>
      <p:pic>
        <p:nvPicPr>
          <p:cNvPr id="222" name="Picture 12"/>
          <p:cNvPicPr/>
          <p:nvPr/>
        </p:nvPicPr>
        <p:blipFill>
          <a:blip r:embed="rId6"/>
          <a:srcRect l="5994" t="21583" r="55655" b="16984"/>
          <a:stretch/>
        </p:blipFill>
        <p:spPr>
          <a:xfrm>
            <a:off x="2293920" y="681480"/>
            <a:ext cx="893160" cy="894240"/>
          </a:xfrm>
          <a:prstGeom prst="rect">
            <a:avLst/>
          </a:prstGeom>
          <a:ln>
            <a:noFill/>
          </a:ln>
        </p:spPr>
      </p:pic>
      <p:pic>
        <p:nvPicPr>
          <p:cNvPr id="223" name="Picture 13"/>
          <p:cNvPicPr/>
          <p:nvPr/>
        </p:nvPicPr>
        <p:blipFill>
          <a:blip r:embed="rId7"/>
          <a:srcRect l="6024" t="21717" r="54764" b="17346"/>
          <a:stretch/>
        </p:blipFill>
        <p:spPr>
          <a:xfrm>
            <a:off x="3213000" y="700560"/>
            <a:ext cx="918000" cy="891360"/>
          </a:xfrm>
          <a:prstGeom prst="rect">
            <a:avLst/>
          </a:prstGeom>
          <a:ln>
            <a:noFill/>
          </a:ln>
        </p:spPr>
      </p:pic>
      <p:pic>
        <p:nvPicPr>
          <p:cNvPr id="224" name="Picture 14"/>
          <p:cNvPicPr/>
          <p:nvPr/>
        </p:nvPicPr>
        <p:blipFill>
          <a:blip r:embed="rId7"/>
          <a:srcRect l="51216" t="39024" r="1658" b="31976"/>
          <a:stretch/>
        </p:blipFill>
        <p:spPr>
          <a:xfrm>
            <a:off x="4310280" y="2945520"/>
            <a:ext cx="2511720" cy="964080"/>
          </a:xfrm>
          <a:prstGeom prst="rect">
            <a:avLst/>
          </a:prstGeom>
          <a:ln>
            <a:noFill/>
          </a:ln>
        </p:spPr>
      </p:pic>
      <p:pic>
        <p:nvPicPr>
          <p:cNvPr id="225" name="Picture 2"/>
          <p:cNvPicPr/>
          <p:nvPr/>
        </p:nvPicPr>
        <p:blipFill>
          <a:blip r:embed="rId8"/>
          <a:stretch/>
        </p:blipFill>
        <p:spPr>
          <a:xfrm>
            <a:off x="6977520" y="0"/>
            <a:ext cx="5042520" cy="685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/>
          <p:cNvPicPr/>
          <p:nvPr/>
        </p:nvPicPr>
        <p:blipFill>
          <a:blip r:embed="rId2"/>
          <a:stretch/>
        </p:blipFill>
        <p:spPr>
          <a:xfrm>
            <a:off x="1345320" y="3349440"/>
            <a:ext cx="2343240" cy="2343240"/>
          </a:xfrm>
          <a:prstGeom prst="rect">
            <a:avLst/>
          </a:prstGeom>
          <a:ln>
            <a:noFill/>
          </a:ln>
        </p:spPr>
      </p:pic>
      <p:pic>
        <p:nvPicPr>
          <p:cNvPr id="227" name="Picture 4"/>
          <p:cNvPicPr/>
          <p:nvPr/>
        </p:nvPicPr>
        <p:blipFill>
          <a:blip r:embed="rId3"/>
          <a:stretch/>
        </p:blipFill>
        <p:spPr>
          <a:xfrm>
            <a:off x="4142880" y="438120"/>
            <a:ext cx="2343240" cy="2343240"/>
          </a:xfrm>
          <a:prstGeom prst="rect">
            <a:avLst/>
          </a:prstGeom>
          <a:ln>
            <a:noFill/>
          </a:ln>
        </p:spPr>
      </p:pic>
      <p:pic>
        <p:nvPicPr>
          <p:cNvPr id="228" name="Picture 6"/>
          <p:cNvPicPr/>
          <p:nvPr/>
        </p:nvPicPr>
        <p:blipFill>
          <a:blip r:embed="rId4"/>
          <a:stretch/>
        </p:blipFill>
        <p:spPr>
          <a:xfrm>
            <a:off x="1197000" y="438120"/>
            <a:ext cx="2343240" cy="2343240"/>
          </a:xfrm>
          <a:prstGeom prst="rect">
            <a:avLst/>
          </a:prstGeom>
          <a:ln>
            <a:noFill/>
          </a:ln>
        </p:spPr>
      </p:pic>
      <p:pic>
        <p:nvPicPr>
          <p:cNvPr id="229" name="Picture 8"/>
          <p:cNvPicPr/>
          <p:nvPr/>
        </p:nvPicPr>
        <p:blipFill>
          <a:blip r:embed="rId5"/>
          <a:stretch/>
        </p:blipFill>
        <p:spPr>
          <a:xfrm>
            <a:off x="7088760" y="438120"/>
            <a:ext cx="2343240" cy="2343240"/>
          </a:xfrm>
          <a:prstGeom prst="rect">
            <a:avLst/>
          </a:prstGeom>
          <a:ln>
            <a:noFill/>
          </a:ln>
        </p:spPr>
      </p:pic>
      <p:pic>
        <p:nvPicPr>
          <p:cNvPr id="230" name="Picture 10"/>
          <p:cNvPicPr/>
          <p:nvPr/>
        </p:nvPicPr>
        <p:blipFill>
          <a:blip r:embed="rId6"/>
          <a:stretch/>
        </p:blipFill>
        <p:spPr>
          <a:xfrm>
            <a:off x="4142880" y="3482640"/>
            <a:ext cx="2343240" cy="2343240"/>
          </a:xfrm>
          <a:prstGeom prst="rect">
            <a:avLst/>
          </a:prstGeom>
          <a:ln>
            <a:noFill/>
          </a:ln>
        </p:spPr>
      </p:pic>
      <p:pic>
        <p:nvPicPr>
          <p:cNvPr id="231" name="Picture 12"/>
          <p:cNvPicPr/>
          <p:nvPr/>
        </p:nvPicPr>
        <p:blipFill>
          <a:blip r:embed="rId7"/>
          <a:stretch/>
        </p:blipFill>
        <p:spPr>
          <a:xfrm>
            <a:off x="6940440" y="3445920"/>
            <a:ext cx="2343240" cy="234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3" name="Picture 4"/>
          <p:cNvPicPr/>
          <p:nvPr/>
        </p:nvPicPr>
        <p:blipFill>
          <a:blip r:embed="rId3"/>
          <a:srcRect b="54736"/>
          <a:stretch/>
        </p:blipFill>
        <p:spPr>
          <a:xfrm>
            <a:off x="101520" y="1319400"/>
            <a:ext cx="12089520" cy="3063240"/>
          </a:xfrm>
          <a:prstGeom prst="rect">
            <a:avLst/>
          </a:prstGeom>
          <a:ln>
            <a:noFill/>
          </a:ln>
        </p:spPr>
      </p:pic>
      <p:pic>
        <p:nvPicPr>
          <p:cNvPr id="234" name="Picture 4"/>
          <p:cNvPicPr/>
          <p:nvPr/>
        </p:nvPicPr>
        <p:blipFill>
          <a:blip r:embed="rId3"/>
          <a:srcRect l="30765" t="66846" b="16556"/>
          <a:stretch/>
        </p:blipFill>
        <p:spPr>
          <a:xfrm>
            <a:off x="1910520" y="4875840"/>
            <a:ext cx="8370360" cy="112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Reference Bias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838080" y="1825560"/>
            <a:ext cx="10514880" cy="50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3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Preferential alignment of reads to the reference allele – </a:t>
            </a:r>
            <a:endParaRPr lang="en-US" sz="28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Reads with an alternative allele at a SNP less likely to map to the reference genome than reads carrying the reference allele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Read alignment performed using a linear reference genome (e.g GRCh38 assembly) as a template: </a:t>
            </a:r>
            <a:endParaRPr lang="en-US" sz="28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Work naturally with efficient text indexes and sequence alignment algorithms</a:t>
            </a: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-ve:</a:t>
            </a:r>
            <a:endParaRPr lang="en-US" sz="2800" b="0" strike="noStrike" spc="-1">
              <a:latin typeface="Arial"/>
            </a:endParaRPr>
          </a:p>
          <a:p>
            <a:pPr marL="1143000" lvl="2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Does not capture the genomic diversity of a population </a:t>
            </a:r>
            <a:endParaRPr lang="en-US" sz="2400" b="0" strike="noStrike" spc="-1">
              <a:latin typeface="Arial"/>
            </a:endParaRPr>
          </a:p>
          <a:p>
            <a:pPr marL="1143000" lvl="2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Difficulty in mapping reads that carry genomic variants</a:t>
            </a:r>
            <a:endParaRPr lang="en-US" sz="2400" b="0" strike="noStrike" spc="-1">
              <a:latin typeface="Arial"/>
            </a:endParaRPr>
          </a:p>
          <a:p>
            <a:pPr marL="1143000" lvl="2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Reads that highly differ from the reference:</a:t>
            </a:r>
            <a:endParaRPr lang="en-US" sz="2400" b="0" strike="noStrike" spc="-1">
              <a:latin typeface="Arial"/>
            </a:endParaRPr>
          </a:p>
          <a:p>
            <a:pPr marL="1600200" lvl="3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not map correctly</a:t>
            </a:r>
            <a:endParaRPr lang="en-US" sz="2000" b="0" strike="noStrike" spc="-1">
              <a:latin typeface="Arial"/>
            </a:endParaRPr>
          </a:p>
          <a:p>
            <a:pPr marL="1600200" lvl="3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Mapped to the wrong position in the genome </a:t>
            </a:r>
            <a:endParaRPr lang="en-US" sz="2000" b="0" strike="noStrike" spc="-1">
              <a:latin typeface="Arial"/>
            </a:endParaRPr>
          </a:p>
          <a:p>
            <a:pPr marL="1600200" lvl="3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Remain unmapped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Consequences of Reference Bias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2500" lnSpcReduction="2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Errors in variant calls</a:t>
            </a:r>
            <a:endParaRPr lang="en-US" sz="4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4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Inaccurate genomic analysis and confounding of results downstream</a:t>
            </a:r>
            <a:endParaRPr lang="en-US" sz="4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4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Poor characterization of regions of high sequence or structural diversity (HLA genes)</a:t>
            </a:r>
            <a:endParaRPr lang="en-US" sz="4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4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Deficiency in characterizing transcripts carrying alternate alleles instead of the reference</a:t>
            </a:r>
            <a:endParaRPr lang="en-US" sz="4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4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Allelic ratio biases </a:t>
            </a:r>
            <a:endParaRPr lang="en-US" sz="4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4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808080"/>
                </a:solidFill>
                <a:latin typeface="Calibri"/>
                <a:ea typeface="DejaVu Sans"/>
              </a:rPr>
              <a:t>Etc.</a:t>
            </a:r>
            <a:endParaRPr lang="en-US" sz="3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3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3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Alleviating Reference Bias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838080" y="1825560"/>
            <a:ext cx="806184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Improve the reference genome to capture genomic diversity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3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Construction of consensus genome - minor allele in reference is replaced by the most common/major allele in the population (Dobin et al)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3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Replace linear reference with structures like graphs that can include genetic variation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3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Use personalized genomes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300" b="0" strike="noStrike" spc="-1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300" b="1" strike="noStrike" spc="-1">
                <a:solidFill>
                  <a:srgbClr val="000000"/>
                </a:solidFill>
                <a:latin typeface="Calibri"/>
                <a:ea typeface="DejaVu Sans"/>
              </a:rPr>
              <a:t>WASP</a:t>
            </a:r>
            <a:endParaRPr lang="en-US" sz="2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3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300" b="0" strike="noStrike" spc="-1">
              <a:latin typeface="Arial"/>
            </a:endParaRPr>
          </a:p>
        </p:txBody>
      </p:sp>
      <p:pic>
        <p:nvPicPr>
          <p:cNvPr id="133" name="Picture 4"/>
          <p:cNvPicPr/>
          <p:nvPr/>
        </p:nvPicPr>
        <p:blipFill>
          <a:blip r:embed="rId3"/>
          <a:stretch/>
        </p:blipFill>
        <p:spPr>
          <a:xfrm>
            <a:off x="8900280" y="1690200"/>
            <a:ext cx="2499480" cy="2579040"/>
          </a:xfrm>
          <a:prstGeom prst="rect">
            <a:avLst/>
          </a:prstGeom>
          <a:ln>
            <a:noFill/>
          </a:ln>
        </p:spPr>
      </p:pic>
      <p:sp>
        <p:nvSpPr>
          <p:cNvPr id="134" name="CustomShape 3"/>
          <p:cNvSpPr/>
          <p:nvPr/>
        </p:nvSpPr>
        <p:spPr>
          <a:xfrm>
            <a:off x="8900280" y="4404960"/>
            <a:ext cx="3919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Dobin et al, Genome Res (2022)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Unbiased Read Mapping with WASP</a:t>
            </a:r>
            <a:br/>
            <a:endParaRPr lang="en-US" sz="44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838080" y="1825560"/>
            <a:ext cx="669636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2500" lnSpcReduction="2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Suite of tools:</a:t>
            </a:r>
            <a:endParaRPr lang="en-US" sz="3800" b="0" strike="noStrike" spc="-1" dirty="0">
              <a:latin typeface="Arial"/>
            </a:endParaRPr>
          </a:p>
          <a:p>
            <a:pPr marL="971640" lvl="1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Correct for biases in allele-specific mapping </a:t>
            </a:r>
            <a:endParaRPr lang="en-US" sz="3400" b="0" strike="noStrike" spc="-1" dirty="0">
              <a:latin typeface="Arial"/>
            </a:endParaRPr>
          </a:p>
          <a:p>
            <a:pPr marL="971640" lvl="1" indent="-5137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lang="en-US" sz="3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Discovery of molecular QTLs </a:t>
            </a:r>
            <a:endParaRPr lang="en-US" sz="3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34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Approach can be readily incorporated into any read-mapping pipeline. </a:t>
            </a:r>
            <a:endParaRPr lang="en-US" sz="3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3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Obtains low false positive rates</a:t>
            </a:r>
            <a:endParaRPr lang="en-US" sz="3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3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process of generating reads with alternative genotypes in WASP takes a relatively long time</a:t>
            </a:r>
            <a:endParaRPr lang="en-US" sz="3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3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Many reads are excluded due to WASP’s stringent requirements</a:t>
            </a:r>
            <a:endParaRPr lang="en-US" sz="3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37" name="Group 3"/>
          <p:cNvGrpSpPr/>
          <p:nvPr/>
        </p:nvGrpSpPr>
        <p:grpSpPr>
          <a:xfrm>
            <a:off x="8323560" y="1840530"/>
            <a:ext cx="3278520" cy="3101040"/>
            <a:chOff x="8323560" y="1894320"/>
            <a:chExt cx="3278520" cy="3101040"/>
          </a:xfrm>
        </p:grpSpPr>
        <p:pic>
          <p:nvPicPr>
            <p:cNvPr id="138" name="Picture 3"/>
            <p:cNvPicPr/>
            <p:nvPr/>
          </p:nvPicPr>
          <p:blipFill>
            <a:blip r:embed="rId3"/>
            <a:srcRect l="51370" b="50000"/>
            <a:stretch/>
          </p:blipFill>
          <p:spPr>
            <a:xfrm>
              <a:off x="8323560" y="1915560"/>
              <a:ext cx="3278520" cy="3079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9" name="CustomShape 4"/>
            <p:cNvSpPr/>
            <p:nvPr/>
          </p:nvSpPr>
          <p:spPr>
            <a:xfrm>
              <a:off x="8323560" y="1894320"/>
              <a:ext cx="498600" cy="560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0" name="CustomShape 5"/>
          <p:cNvSpPr/>
          <p:nvPr/>
        </p:nvSpPr>
        <p:spPr>
          <a:xfrm>
            <a:off x="8173800" y="5085000"/>
            <a:ext cx="421884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Mappability filtering pipeline for correcting allelic mapping biases. </a:t>
            </a:r>
            <a:r>
              <a:rPr lang="en-US" sz="1600" b="0" i="1" strike="noStrike" spc="-1">
                <a:solidFill>
                  <a:srgbClr val="222222"/>
                </a:solidFill>
                <a:latin typeface="-apple-system"/>
                <a:ea typeface="DejaVu Sans"/>
              </a:rPr>
              <a:t>van de Geijn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 , et al. Nature (2015)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4"/>
          <p:cNvPicPr/>
          <p:nvPr/>
        </p:nvPicPr>
        <p:blipFill>
          <a:blip r:embed="rId2"/>
          <a:srcRect l="13126" t="5325" r="12533" b="23290"/>
          <a:stretch/>
        </p:blipFill>
        <p:spPr>
          <a:xfrm flipH="1">
            <a:off x="1313280" y="957240"/>
            <a:ext cx="7647840" cy="489456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8144640" y="2941560"/>
            <a:ext cx="3559320" cy="97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808080"/>
                </a:solidFill>
                <a:latin typeface="Calibri Light"/>
                <a:ea typeface="DejaVu Sans"/>
              </a:rPr>
              <a:t>STAR+WASP</a:t>
            </a:r>
            <a:br/>
            <a:endParaRPr lang="en-US" sz="36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Calibri Light"/>
                <a:ea typeface="DejaVu Sans"/>
              </a:rPr>
              <a:t>AIM: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Speed and Memory Benchmarks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Server specifications (Atlas):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32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32-core CPUs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AMD Ryzen Threadripper PRO 3975WX CPU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3.5GHz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528 GB memory (RAM)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7935120" y="1545120"/>
            <a:ext cx="3746880" cy="432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- 1000 Genomes Project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- 8, 16, 32 threads per sample run</a:t>
            </a:r>
            <a:endParaRPr lang="en-US" b="0" strike="noStrike" spc="-1" dirty="0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pple Symbols"/>
              <a:buChar char="⎼"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STAR (STAR-2.7.10a)</a:t>
            </a:r>
            <a:endParaRPr lang="en-US" sz="1600" b="0" strike="noStrike" spc="-1" dirty="0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pple Symbols"/>
              <a:buChar char="⎼"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STAR+WASP</a:t>
            </a:r>
            <a:endParaRPr lang="en-US" sz="1600" b="0" strike="noStrike" spc="-1" dirty="0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pple Symbols"/>
              <a:buChar char="⎼"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WASP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Run with full capacity of server</a:t>
            </a:r>
            <a:endParaRPr lang="en-US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Input reads (paired-end):</a:t>
            </a:r>
            <a:endParaRPr lang="en-US" b="0" strike="noStrike" spc="-1" dirty="0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pple Symbols"/>
              <a:buChar char="⎼"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Min = ~5.6 Million reads </a:t>
            </a:r>
            <a:endParaRPr lang="en-US" sz="1600" b="0" strike="noStrike" spc="-1" dirty="0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pple Symbols"/>
              <a:buChar char="⎼"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Mean = ~87 Million reads</a:t>
            </a:r>
            <a:endParaRPr lang="en-US" sz="1600" b="0" strike="noStrike" spc="-1" dirty="0">
              <a:latin typeface="Arial"/>
            </a:endParaRPr>
          </a:p>
          <a:p>
            <a:pPr marL="685800" lvl="1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pple Symbols"/>
              <a:buChar char="⎼"/>
              <a:tabLst>
                <a:tab pos="0" algn="l"/>
              </a:tabLst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Max = ~128 Million reads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24080" y="-662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Samples Run (n=16)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2"/>
          <a:srcRect b="3579"/>
          <a:stretch/>
        </p:blipFill>
        <p:spPr>
          <a:xfrm>
            <a:off x="625680" y="1049400"/>
            <a:ext cx="6678360" cy="575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9997</TotalTime>
  <Words>695</Words>
  <Application>Microsoft Macintosh PowerPoint</Application>
  <PresentationFormat>Widescreen</PresentationFormat>
  <Paragraphs>148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-apple-system</vt:lpstr>
      <vt:lpstr>Apple Symbols</vt:lpstr>
      <vt:lpstr>Arial</vt:lpstr>
      <vt:lpstr>Calibri</vt:lpstr>
      <vt:lpstr>Calibri Light</vt:lpstr>
      <vt:lpstr>Georgia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dc:description/>
  <cp:lastModifiedBy>Microsoft Office User</cp:lastModifiedBy>
  <cp:revision>42</cp:revision>
  <dcterms:created xsi:type="dcterms:W3CDTF">2022-04-19T16:39:12Z</dcterms:created>
  <dcterms:modified xsi:type="dcterms:W3CDTF">2022-05-11T01:17:25Z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